
<file path=[Content_Types].xml><?xml version="1.0" encoding="utf-8"?>
<Types xmlns="http://schemas.openxmlformats.org/package/2006/content-types">
  <Default Extension="rels" ContentType="application/vnd.openxmlformats-package.relationships+xml"/>
  <Default Extension="fntdata" ContentType="application/x-fontdata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7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5" r:id="rId20"/>
    <p:sldId id="273" r:id="rId21"/>
    <p:sldId id="274" r:id="rId22"/>
  </p:sldIdLst>
  <p:sldSz cx="10058400" cy="7772400"/>
  <p:notesSz cx="10058400" cy="7772400"/>
  <p:embeddedFontLst>
    <p:embeddedFont>
      <p:font typeface="Meiryo" panose="020B0604030504040204" pitchFamily="34" charset="-128"/>
      <p:regular r:id="rId25"/>
      <p:bold r:id="rId26"/>
      <p:italic r:id="rId27"/>
      <p:boldItalic r:id="rId28"/>
    </p:embeddedFont>
    <p:embeddedFont>
      <p:font typeface="Bookman Old Style" panose="02050604050505020204" pitchFamily="18" charset="0"/>
      <p:regular r:id="rId29"/>
      <p:bold r:id="rId30"/>
      <p:italic r:id="rId31"/>
      <p:bold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ourier New" panose="02070309020205020404" pitchFamily="49" charset="0"/>
      <p:regular r:id="rId37"/>
    </p:embeddedFont>
    <p:embeddedFont>
      <p:font typeface="Georgia" panose="02040502050405020303" pitchFamily="18" charset="0"/>
      <p:regular r:id="rId38"/>
      <p:bold r:id="rId39"/>
      <p:italic r:id="rId40"/>
      <p:boldItalic r:id="rId41"/>
    </p:embeddedFont>
    <p:embeddedFont>
      <p:font typeface="Gill Sans MT" panose="020B0502020104020203" pitchFamily="34" charset="0"/>
      <p:regular r:id="rId42"/>
      <p:bold r:id="rId43"/>
      <p:italic r:id="rId44"/>
      <p:boldItalic r:id="rId45"/>
    </p:embeddedFont>
    <p:embeddedFont>
      <p:font typeface="Monotype Corsiva" panose="03010101010201010101" pitchFamily="66" charset="0"/>
      <p:italic r:id="rId46"/>
    </p:embeddedFont>
    <p:embeddedFont>
      <p:font typeface="Palatino Linotype" panose="02040502050505030304" pitchFamily="18" charset="0"/>
      <p:regular r:id="rId47"/>
      <p:bold r:id="rId48"/>
      <p:italic r:id="rId49"/>
      <p:boldItalic r:id="rId50"/>
    </p:embeddedFont>
    <p:embeddedFont>
      <p:font typeface="Tahoma" panose="020B0604030504040204" pitchFamily="34" charset="0"/>
      <p:regular r:id="rId51"/>
      <p:bold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1512" y="4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presProps" Target="presProps.xml"/><Relationship Id="rId58" Type="http://schemas.openxmlformats.org/officeDocument/2006/relationships/customXml" Target="../customXml/item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customXml" Target="../customXml/item3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customXml" Target="../customXml/item1.xml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A2C3D50-52BC-4390-9A68-07BFA5C981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85F0E5-4CBA-420A-8127-F9B161F8F10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E2966-B621-42E0-97FC-541FFF55ED76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177D13-7950-42D2-906C-34DEAA9009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5CA25E-03BD-452F-ADE0-D2C39152E71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657FA2-0278-4A10-9833-BD3065C759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00880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7C7E50-3198-4A0F-82A8-B599C213FE8E}" type="datetimeFigureOut">
              <a:rPr lang="en-IN" smtClean="0"/>
              <a:t>15-09-2020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32163" y="971550"/>
            <a:ext cx="3394075" cy="2622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740150"/>
            <a:ext cx="8045450" cy="30607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15B7AB-BA64-4834-A561-2839BBE8AD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82114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768523" y="1991434"/>
            <a:ext cx="4521352" cy="663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50" b="0" i="1">
                <a:solidFill>
                  <a:schemeClr val="tx1"/>
                </a:solidFill>
                <a:latin typeface="Monotype Corsiva"/>
                <a:cs typeface="Monotype Corsiv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E2DDB-5211-4BFF-BDCA-4F34E4D0F233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pc="-5" dirty="0"/>
              <a:t>Goddard 6a:</a:t>
            </a:r>
            <a:r>
              <a:rPr spc="15" dirty="0"/>
              <a:t> </a:t>
            </a: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5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50" b="0" i="0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A2F75-E354-4DF0-BDE1-12AA3B2BCAFF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pc="-5" dirty="0"/>
              <a:t>Goddard 6a:</a:t>
            </a:r>
            <a:r>
              <a:rPr spc="15" dirty="0"/>
              <a:t> </a:t>
            </a: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5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359027" y="1946064"/>
            <a:ext cx="2613660" cy="42094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50" b="0" i="0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4F2E0-58DC-4844-88DC-158614065B60}" type="datetime1">
              <a:rPr lang="en-US" smtClean="0"/>
              <a:t>9/15/2020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pc="-5" dirty="0"/>
              <a:t>Goddard 6a:</a:t>
            </a:r>
            <a:r>
              <a:rPr spc="15" dirty="0"/>
              <a:t> </a:t>
            </a: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5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E6DC1-01C8-4720-87FF-98861CBB6FF3}" type="datetime1">
              <a:rPr lang="en-US" smtClean="0"/>
              <a:t>9/15/2020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pc="-5" dirty="0"/>
              <a:t>Goddard 6a:</a:t>
            </a:r>
            <a:r>
              <a:rPr spc="15" dirty="0"/>
              <a:t> </a:t>
            </a: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7D1AF-8C58-4B75-926C-9F7520E995D5}" type="datetime1">
              <a:rPr lang="en-US" smtClean="0"/>
              <a:t>9/15/2020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pc="-5" dirty="0"/>
              <a:t>Goddard 6a:</a:t>
            </a:r>
            <a:r>
              <a:rPr spc="15" dirty="0"/>
              <a:t> </a:t>
            </a: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47883" y="920724"/>
            <a:ext cx="1962632" cy="5949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5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58265" y="1833796"/>
            <a:ext cx="7341869" cy="50857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50" b="0" i="0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2FD2A-987E-4822-A36B-213D51383A35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702016" y="7107209"/>
            <a:ext cx="1022984" cy="1790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1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pc="-5" dirty="0"/>
              <a:t>Goddard 6a:</a:t>
            </a:r>
            <a:r>
              <a:rPr spc="15" dirty="0"/>
              <a:t> </a:t>
            </a: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A187F-71E5-43E1-AC8B-5F212A192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" y="1325704"/>
            <a:ext cx="8675370" cy="407804"/>
          </a:xfrm>
        </p:spPr>
        <p:txBody>
          <a:bodyPr/>
          <a:lstStyle/>
          <a:p>
            <a:r>
              <a:rPr lang="en-IN" dirty="0"/>
              <a:t>Lecture 19: Context Free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01017-A0A5-412A-9D05-504012303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515" y="2620700"/>
            <a:ext cx="8675370" cy="6032421"/>
          </a:xfrm>
        </p:spPr>
        <p:txBody>
          <a:bodyPr/>
          <a:lstStyle/>
          <a:p>
            <a:r>
              <a:rPr lang="en-IN" dirty="0"/>
              <a:t>Agenda:</a:t>
            </a:r>
          </a:p>
          <a:p>
            <a:endParaRPr lang="en-IN" dirty="0"/>
          </a:p>
          <a:p>
            <a:r>
              <a:rPr lang="en-IN" dirty="0"/>
              <a:t>Context Free Grammar  (CFG)</a:t>
            </a:r>
          </a:p>
          <a:p>
            <a:r>
              <a:rPr lang="en-IN" dirty="0"/>
              <a:t>Conversion of regular expression/regular language  to CFG</a:t>
            </a:r>
          </a:p>
          <a:p>
            <a:r>
              <a:rPr lang="en-IN" dirty="0"/>
              <a:t>Examples</a:t>
            </a:r>
          </a:p>
          <a:p>
            <a:endParaRPr lang="en-IN" dirty="0"/>
          </a:p>
          <a:p>
            <a:endParaRPr lang="en-IN" dirty="0"/>
          </a:p>
          <a:p>
            <a:pPr algn="ctr"/>
            <a:r>
              <a:rPr lang="en-IN" dirty="0"/>
              <a:t>Presented by</a:t>
            </a:r>
          </a:p>
          <a:p>
            <a:pPr algn="ctr"/>
            <a:r>
              <a:rPr lang="en-IN" dirty="0"/>
              <a:t>Prof.	Vaibhav Narayan Chunekar</a:t>
            </a:r>
          </a:p>
          <a:p>
            <a:pPr algn="ctr"/>
            <a:r>
              <a:rPr lang="en-IN" dirty="0"/>
              <a:t>K. J. Somaiya College off Engineering, Vidyavihar, Mumbai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2444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54922" y="920724"/>
            <a:ext cx="4749165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30" dirty="0"/>
              <a:t>Alternate </a:t>
            </a:r>
            <a:r>
              <a:rPr spc="25" dirty="0"/>
              <a:t>CFG </a:t>
            </a:r>
            <a:r>
              <a:rPr spc="15" dirty="0"/>
              <a:t>for </a:t>
            </a:r>
            <a:r>
              <a:rPr spc="20" dirty="0"/>
              <a:t>Even</a:t>
            </a:r>
            <a:r>
              <a:rPr spc="-70" dirty="0"/>
              <a:t> </a:t>
            </a:r>
            <a:r>
              <a:rPr b="0" i="0" spc="1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pc="15" dirty="0"/>
              <a:t>’s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8900" y="2036875"/>
            <a:ext cx="7341234" cy="1462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50" b="0" spc="20" dirty="0">
                <a:latin typeface="Bookman Old Style"/>
                <a:cs typeface="Bookman Old Style"/>
              </a:rPr>
              <a:t>Here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0" spc="15" dirty="0">
                <a:latin typeface="Bookman Old Style"/>
                <a:cs typeface="Bookman Old Style"/>
              </a:rPr>
              <a:t>another </a:t>
            </a:r>
            <a:r>
              <a:rPr sz="2450" b="0" spc="20" dirty="0">
                <a:latin typeface="Bookman Old Style"/>
                <a:cs typeface="Bookman Old Style"/>
              </a:rPr>
              <a:t>CFG </a:t>
            </a:r>
            <a:r>
              <a:rPr sz="2450" b="0" spc="10" dirty="0">
                <a:latin typeface="Bookman Old Style"/>
                <a:cs typeface="Bookman Old Style"/>
              </a:rPr>
              <a:t>for the </a:t>
            </a:r>
            <a:r>
              <a:rPr sz="2450" b="0" spc="15" dirty="0">
                <a:latin typeface="Bookman Old Style"/>
                <a:cs typeface="Bookman Old Style"/>
              </a:rPr>
              <a:t>same</a:t>
            </a:r>
            <a:r>
              <a:rPr sz="2450" b="0" spc="-8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language.</a:t>
            </a:r>
            <a:endParaRPr sz="2450">
              <a:latin typeface="Bookman Old Style"/>
              <a:cs typeface="Bookman Old Style"/>
            </a:endParaRPr>
          </a:p>
          <a:p>
            <a:pPr marL="12700" marR="5080">
              <a:lnSpc>
                <a:spcPct val="109000"/>
              </a:lnSpc>
              <a:spcBef>
                <a:spcPts val="1930"/>
              </a:spcBef>
            </a:pPr>
            <a:r>
              <a:rPr sz="2450" b="0" spc="15" dirty="0">
                <a:latin typeface="Bookman Old Style"/>
                <a:cs typeface="Bookman Old Style"/>
              </a:rPr>
              <a:t>Note </a:t>
            </a:r>
            <a:r>
              <a:rPr sz="2450" b="0" spc="10" dirty="0">
                <a:latin typeface="Bookman Old Style"/>
                <a:cs typeface="Bookman Old Style"/>
              </a:rPr>
              <a:t>that </a:t>
            </a:r>
            <a:r>
              <a:rPr sz="2450" b="0" spc="15" dirty="0">
                <a:latin typeface="Bookman Old Style"/>
                <a:cs typeface="Bookman Old Style"/>
              </a:rPr>
              <a:t>when </a:t>
            </a:r>
            <a:r>
              <a:rPr sz="2450" b="0" spc="10" dirty="0">
                <a:latin typeface="Bookman Old Style"/>
                <a:cs typeface="Bookman Old Style"/>
              </a:rPr>
              <a:t>first </a:t>
            </a:r>
            <a:r>
              <a:rPr sz="2450" b="0" spc="15" dirty="0">
                <a:latin typeface="Bookman Old Style"/>
                <a:cs typeface="Bookman Old Style"/>
              </a:rPr>
              <a:t>symbol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, </a:t>
            </a:r>
            <a:r>
              <a:rPr sz="2450" b="0" spc="15" dirty="0">
                <a:latin typeface="Bookman Old Style"/>
                <a:cs typeface="Bookman Old Style"/>
              </a:rPr>
              <a:t>what remains  has odd number </a:t>
            </a:r>
            <a:r>
              <a:rPr sz="2450" b="0" spc="10" dirty="0">
                <a:latin typeface="Bookman Old Style"/>
                <a:cs typeface="Bookman Old Style"/>
              </a:rPr>
              <a:t>of</a:t>
            </a:r>
            <a:r>
              <a:rPr sz="2450" b="0" spc="-35" dirty="0">
                <a:latin typeface="Bookman Old Style"/>
                <a:cs typeface="Bookman Old Style"/>
              </a:rPr>
              <a:t>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’s.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72D7B-9AFE-4BAD-9AE4-29014996AE2C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4A8ECF92-A475-409C-8564-AA959B4A777C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AAA04-0F47-435A-9138-D4556C0DBE7B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54922" y="920724"/>
            <a:ext cx="4749165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30" dirty="0"/>
              <a:t>Alternate </a:t>
            </a:r>
            <a:r>
              <a:rPr spc="25" dirty="0"/>
              <a:t>CFG </a:t>
            </a:r>
            <a:r>
              <a:rPr spc="15" dirty="0"/>
              <a:t>for </a:t>
            </a:r>
            <a:r>
              <a:rPr spc="20" dirty="0"/>
              <a:t>Even</a:t>
            </a:r>
            <a:r>
              <a:rPr spc="-70" dirty="0"/>
              <a:t> </a:t>
            </a:r>
            <a:r>
              <a:rPr b="0" i="0" spc="1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pc="15" dirty="0"/>
              <a:t>’s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21895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20" dirty="0"/>
              <a:t>Here </a:t>
            </a:r>
            <a:r>
              <a:rPr spc="10" dirty="0"/>
              <a:t>is </a:t>
            </a:r>
            <a:r>
              <a:rPr spc="15" dirty="0"/>
              <a:t>another </a:t>
            </a:r>
            <a:r>
              <a:rPr spc="20" dirty="0"/>
              <a:t>CFG </a:t>
            </a:r>
            <a:r>
              <a:rPr spc="10" dirty="0"/>
              <a:t>for the </a:t>
            </a:r>
            <a:r>
              <a:rPr spc="15" dirty="0"/>
              <a:t>same</a:t>
            </a:r>
            <a:r>
              <a:rPr spc="-80" dirty="0"/>
              <a:t> </a:t>
            </a:r>
            <a:r>
              <a:rPr spc="15" dirty="0"/>
              <a:t>language.</a:t>
            </a:r>
          </a:p>
          <a:p>
            <a:pPr marL="12700" marR="5080">
              <a:lnSpc>
                <a:spcPct val="109000"/>
              </a:lnSpc>
              <a:spcBef>
                <a:spcPts val="1930"/>
              </a:spcBef>
            </a:pPr>
            <a:r>
              <a:rPr spc="15" dirty="0"/>
              <a:t>Note </a:t>
            </a:r>
            <a:r>
              <a:rPr spc="10" dirty="0"/>
              <a:t>that </a:t>
            </a:r>
            <a:r>
              <a:rPr spc="15" dirty="0"/>
              <a:t>when </a:t>
            </a:r>
            <a:r>
              <a:rPr spc="10" dirty="0"/>
              <a:t>first </a:t>
            </a:r>
            <a:r>
              <a:rPr spc="15" dirty="0"/>
              <a:t>symbol </a:t>
            </a:r>
            <a:r>
              <a:rPr spc="10" dirty="0"/>
              <a:t>is </a:t>
            </a:r>
            <a:r>
              <a:rPr b="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pc="10" dirty="0"/>
              <a:t>, </a:t>
            </a:r>
            <a:r>
              <a:rPr spc="15" dirty="0"/>
              <a:t>what remains  has odd number </a:t>
            </a:r>
            <a:r>
              <a:rPr spc="10" dirty="0"/>
              <a:t>of</a:t>
            </a:r>
            <a:r>
              <a:rPr spc="-35" dirty="0"/>
              <a:t> </a:t>
            </a:r>
            <a:r>
              <a:rPr b="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pc="10" dirty="0"/>
              <a:t>’s.</a:t>
            </a: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pc="10" dirty="0"/>
          </a:p>
          <a:p>
            <a:pPr marL="328930" marR="4829175">
              <a:lnSpc>
                <a:spcPct val="109000"/>
              </a:lnSpc>
              <a:tabLst>
                <a:tab pos="640080" algn="l"/>
                <a:tab pos="1542415" algn="l"/>
                <a:tab pos="2185670" algn="l"/>
              </a:tabLst>
            </a:pPr>
            <a:r>
              <a:rPr b="0" i="1" spc="114" dirty="0">
                <a:latin typeface="Georgia"/>
                <a:cs typeface="Georgia"/>
              </a:rPr>
              <a:t>S 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6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i="1" spc="65" dirty="0">
                <a:latin typeface="Georgia"/>
                <a:cs typeface="Georgia"/>
              </a:rPr>
              <a:t>S</a:t>
            </a:r>
            <a:r>
              <a:rPr b="0" i="1" spc="204" dirty="0">
                <a:latin typeface="Georgia"/>
                <a:cs typeface="Georgia"/>
              </a:rPr>
              <a:t> </a:t>
            </a:r>
            <a:r>
              <a:rPr b="0" i="1" spc="-395" dirty="0">
                <a:latin typeface="Meiryo"/>
                <a:cs typeface="Meiryo"/>
              </a:rPr>
              <a:t>|</a:t>
            </a:r>
            <a:r>
              <a:rPr b="0" i="1" spc="-140" dirty="0">
                <a:latin typeface="Meiryo"/>
                <a:cs typeface="Meiryo"/>
              </a:rPr>
              <a:t> </a:t>
            </a:r>
            <a:r>
              <a:rPr b="0" spc="-4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-40" dirty="0">
                <a:latin typeface="Georgia"/>
                <a:cs typeface="Georgia"/>
              </a:rPr>
              <a:t>T	</a:t>
            </a:r>
            <a:r>
              <a:rPr b="0" i="1" spc="-395" dirty="0">
                <a:latin typeface="Meiryo"/>
                <a:cs typeface="Meiryo"/>
              </a:rPr>
              <a:t>| </a:t>
            </a:r>
            <a:r>
              <a:rPr b="0" i="1" dirty="0">
                <a:solidFill>
                  <a:srgbClr val="B6321C"/>
                </a:solidFill>
                <a:latin typeface="Georgia"/>
                <a:cs typeface="Georgia"/>
              </a:rPr>
              <a:t>ε  </a:t>
            </a:r>
            <a:r>
              <a:rPr b="0" i="1" spc="-100" dirty="0">
                <a:latin typeface="Georgia"/>
                <a:cs typeface="Georgia"/>
              </a:rPr>
              <a:t>T	</a:t>
            </a:r>
            <a:r>
              <a:rPr b="0" i="1" spc="25" dirty="0">
                <a:latin typeface="Meiryo"/>
                <a:cs typeface="Meiryo"/>
              </a:rPr>
              <a:t>→</a:t>
            </a:r>
            <a:r>
              <a:rPr b="0" i="1" spc="-145" dirty="0">
                <a:latin typeface="Meiryo"/>
                <a:cs typeface="Meiryo"/>
              </a:rPr>
              <a:t> </a:t>
            </a:r>
            <a:r>
              <a:rPr b="0" spc="-4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i="1" spc="-40" dirty="0">
                <a:latin typeface="Georgia"/>
                <a:cs typeface="Georgia"/>
              </a:rPr>
              <a:t>T	</a:t>
            </a:r>
            <a:r>
              <a:rPr b="0" i="1" spc="-395" dirty="0">
                <a:latin typeface="Meiryo"/>
                <a:cs typeface="Meiryo"/>
              </a:rPr>
              <a:t>|</a:t>
            </a:r>
            <a:r>
              <a:rPr b="0" i="1" spc="-160" dirty="0">
                <a:latin typeface="Meiryo"/>
                <a:cs typeface="Meiryo"/>
              </a:rPr>
              <a:t> </a:t>
            </a:r>
            <a:r>
              <a:rPr b="0" spc="6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65" dirty="0">
                <a:latin typeface="Georgia"/>
                <a:cs typeface="Georgia"/>
              </a:rPr>
              <a:t>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382634-329C-479E-B88C-B0F1371D612B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9DA4CA77-F6DD-4C9A-91A2-493139F678F8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74C8F0-6519-45FC-9B57-AACA4780F40F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33773" y="920724"/>
            <a:ext cx="1791335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33500" y="2007722"/>
            <a:ext cx="7392034" cy="8394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 marR="30480">
              <a:lnSpc>
                <a:spcPct val="109000"/>
              </a:lnSpc>
              <a:spcBef>
                <a:spcPts val="90"/>
              </a:spcBef>
            </a:pP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20" dirty="0">
                <a:latin typeface="Bookman Old Style"/>
                <a:cs typeface="Bookman Old Style"/>
              </a:rPr>
              <a:t>CFG </a:t>
            </a:r>
            <a:r>
              <a:rPr sz="2450" b="0" spc="10" dirty="0">
                <a:latin typeface="Bookman Old Style"/>
                <a:cs typeface="Bookman Old Style"/>
              </a:rPr>
              <a:t>for the </a:t>
            </a:r>
            <a:r>
              <a:rPr sz="2450" b="0" spc="15" dirty="0">
                <a:latin typeface="Bookman Old Style"/>
                <a:cs typeface="Bookman Old Style"/>
              </a:rPr>
              <a:t>regular language corresponding  </a:t>
            </a:r>
            <a:r>
              <a:rPr sz="2450" b="0" spc="10" dirty="0">
                <a:latin typeface="Bookman Old Style"/>
                <a:cs typeface="Bookman Old Style"/>
              </a:rPr>
              <a:t>to the </a:t>
            </a:r>
            <a:r>
              <a:rPr sz="2450" b="0" spc="20" dirty="0">
                <a:latin typeface="Bookman Old Style"/>
                <a:cs typeface="Bookman Old Style"/>
              </a:rPr>
              <a:t>RE</a:t>
            </a:r>
            <a:r>
              <a:rPr sz="2450" b="0" spc="-10" dirty="0">
                <a:latin typeface="Bookman Old Style"/>
                <a:cs typeface="Bookman Old Style"/>
              </a:rPr>
              <a:t> </a:t>
            </a:r>
            <a:r>
              <a:rPr sz="2450" spc="-10" dirty="0">
                <a:solidFill>
                  <a:srgbClr val="0072BC"/>
                </a:solidFill>
                <a:latin typeface="Courier New"/>
                <a:cs typeface="Courier New"/>
              </a:rPr>
              <a:t>00</a:t>
            </a:r>
            <a:r>
              <a:rPr sz="3075" i="1" spc="-15" baseline="24390" dirty="0">
                <a:latin typeface="Meiryo"/>
                <a:cs typeface="Meiryo"/>
              </a:rPr>
              <a:t>∗</a:t>
            </a:r>
            <a:r>
              <a:rPr sz="2450" spc="-10" dirty="0">
                <a:solidFill>
                  <a:srgbClr val="0072BC"/>
                </a:solidFill>
                <a:latin typeface="Courier New"/>
                <a:cs typeface="Courier New"/>
              </a:rPr>
              <a:t>11</a:t>
            </a:r>
            <a:r>
              <a:rPr sz="3075" i="1" spc="-15" baseline="24390" dirty="0">
                <a:latin typeface="Meiryo"/>
                <a:cs typeface="Meiryo"/>
              </a:rPr>
              <a:t>∗</a:t>
            </a:r>
            <a:r>
              <a:rPr sz="2450" b="0" spc="-10" dirty="0">
                <a:latin typeface="Bookman Old Style"/>
                <a:cs typeface="Bookman Old Style"/>
              </a:rPr>
              <a:t>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59C77-4623-4F6D-B44D-895086144759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400DC18A-94F9-4FE3-842F-D235A3246273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5A39C3-1E47-42D4-BB2B-9F1ED4DE1C60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33773" y="920724"/>
            <a:ext cx="1791335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20800" y="2007722"/>
            <a:ext cx="7417434" cy="38722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0800" marR="43180" algn="just">
              <a:lnSpc>
                <a:spcPct val="109000"/>
              </a:lnSpc>
              <a:spcBef>
                <a:spcPts val="90"/>
              </a:spcBef>
            </a:pP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20" dirty="0">
                <a:latin typeface="Bookman Old Style"/>
                <a:cs typeface="Bookman Old Style"/>
              </a:rPr>
              <a:t>CFG </a:t>
            </a:r>
            <a:r>
              <a:rPr sz="2450" b="0" spc="10" dirty="0">
                <a:latin typeface="Bookman Old Style"/>
                <a:cs typeface="Bookman Old Style"/>
              </a:rPr>
              <a:t>for the </a:t>
            </a:r>
            <a:r>
              <a:rPr sz="2450" b="0" spc="15" dirty="0">
                <a:latin typeface="Bookman Old Style"/>
                <a:cs typeface="Bookman Old Style"/>
              </a:rPr>
              <a:t>regular language corresponding  </a:t>
            </a:r>
            <a:r>
              <a:rPr sz="2450" b="0" spc="10" dirty="0">
                <a:latin typeface="Bookman Old Style"/>
                <a:cs typeface="Bookman Old Style"/>
              </a:rPr>
              <a:t>to the </a:t>
            </a:r>
            <a:r>
              <a:rPr sz="2450" b="0" spc="20" dirty="0">
                <a:latin typeface="Bookman Old Style"/>
                <a:cs typeface="Bookman Old Style"/>
              </a:rPr>
              <a:t>RE</a:t>
            </a:r>
            <a:r>
              <a:rPr sz="2450" b="0" spc="-10" dirty="0">
                <a:latin typeface="Bookman Old Style"/>
                <a:cs typeface="Bookman Old Style"/>
              </a:rPr>
              <a:t> </a:t>
            </a:r>
            <a:r>
              <a:rPr sz="2450" spc="-10" dirty="0">
                <a:solidFill>
                  <a:srgbClr val="0072BC"/>
                </a:solidFill>
                <a:latin typeface="Courier New"/>
                <a:cs typeface="Courier New"/>
              </a:rPr>
              <a:t>00</a:t>
            </a:r>
            <a:r>
              <a:rPr sz="3075" i="1" spc="-15" baseline="24390" dirty="0">
                <a:latin typeface="Meiryo"/>
                <a:cs typeface="Meiryo"/>
              </a:rPr>
              <a:t>∗</a:t>
            </a:r>
            <a:r>
              <a:rPr sz="2450" spc="-10" dirty="0">
                <a:solidFill>
                  <a:srgbClr val="0072BC"/>
                </a:solidFill>
                <a:latin typeface="Courier New"/>
                <a:cs typeface="Courier New"/>
              </a:rPr>
              <a:t>11</a:t>
            </a:r>
            <a:r>
              <a:rPr sz="3075" i="1" spc="-15" baseline="24390" dirty="0">
                <a:latin typeface="Meiryo"/>
                <a:cs typeface="Meiryo"/>
              </a:rPr>
              <a:t>∗</a:t>
            </a:r>
            <a:r>
              <a:rPr sz="2450" b="0" spc="-10" dirty="0">
                <a:latin typeface="Bookman Old Style"/>
                <a:cs typeface="Bookman Old Style"/>
              </a:rPr>
              <a:t>.</a:t>
            </a:r>
            <a:endParaRPr sz="2450">
              <a:latin typeface="Bookman Old Style"/>
              <a:cs typeface="Bookman Old Style"/>
            </a:endParaRPr>
          </a:p>
          <a:p>
            <a:pPr marL="50800" marR="43180" algn="just">
              <a:lnSpc>
                <a:spcPct val="109000"/>
              </a:lnSpc>
              <a:spcBef>
                <a:spcPts val="1930"/>
              </a:spcBef>
            </a:pPr>
            <a:r>
              <a:rPr sz="2450" b="0" spc="15" dirty="0">
                <a:latin typeface="Bookman Old Style"/>
                <a:cs typeface="Bookman Old Style"/>
              </a:rPr>
              <a:t>The language </a:t>
            </a:r>
            <a:r>
              <a:rPr sz="2450" b="0" spc="10" dirty="0">
                <a:latin typeface="Bookman Old Style"/>
                <a:cs typeface="Bookman Old Style"/>
              </a:rPr>
              <a:t>is the </a:t>
            </a:r>
            <a:r>
              <a:rPr sz="2450" b="0" spc="15" dirty="0">
                <a:latin typeface="Bookman Old Style"/>
                <a:cs typeface="Bookman Old Style"/>
              </a:rPr>
              <a:t>concatenation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b="0" spc="15" dirty="0">
                <a:latin typeface="Bookman Old Style"/>
                <a:cs typeface="Bookman Old Style"/>
              </a:rPr>
              <a:t>two </a:t>
            </a:r>
            <a:r>
              <a:rPr sz="2450" b="0" spc="10" dirty="0">
                <a:latin typeface="Bookman Old Style"/>
                <a:cs typeface="Bookman Old Style"/>
              </a:rPr>
              <a:t>lan-  </a:t>
            </a:r>
            <a:r>
              <a:rPr sz="2450" b="0" spc="15" dirty="0">
                <a:latin typeface="Bookman Old Style"/>
                <a:cs typeface="Bookman Old Style"/>
              </a:rPr>
              <a:t>guages: </a:t>
            </a:r>
            <a:r>
              <a:rPr sz="2450" b="0" spc="10" dirty="0">
                <a:latin typeface="Bookman Old Style"/>
                <a:cs typeface="Bookman Old Style"/>
              </a:rPr>
              <a:t>all strings of </a:t>
            </a:r>
            <a:r>
              <a:rPr sz="2450" b="0" spc="15" dirty="0">
                <a:latin typeface="Bookman Old Style"/>
                <a:cs typeface="Bookman Old Style"/>
              </a:rPr>
              <a:t>zeroes with </a:t>
            </a:r>
            <a:r>
              <a:rPr sz="2450" b="0" spc="10" dirty="0">
                <a:latin typeface="Bookman Old Style"/>
                <a:cs typeface="Bookman Old Style"/>
              </a:rPr>
              <a:t>all strings of  ones.</a:t>
            </a:r>
            <a:endParaRPr sz="245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</a:pPr>
            <a:endParaRPr sz="2550">
              <a:latin typeface="Bookman Old Style"/>
              <a:cs typeface="Bookman Old Style"/>
            </a:endParaRPr>
          </a:p>
          <a:p>
            <a:pPr marL="367030">
              <a:lnSpc>
                <a:spcPct val="100000"/>
              </a:lnSpc>
            </a:pPr>
            <a:r>
              <a:rPr sz="2450" i="1" spc="114" dirty="0">
                <a:latin typeface="Georgia"/>
                <a:cs typeface="Georgia"/>
              </a:rPr>
              <a:t>S </a:t>
            </a:r>
            <a:r>
              <a:rPr sz="2450" i="1" spc="25" dirty="0">
                <a:latin typeface="Meiryo"/>
                <a:cs typeface="Meiryo"/>
              </a:rPr>
              <a:t>→</a:t>
            </a:r>
            <a:r>
              <a:rPr sz="2450" i="1" spc="-25" dirty="0">
                <a:latin typeface="Meiryo"/>
                <a:cs typeface="Meiryo"/>
              </a:rPr>
              <a:t> </a:t>
            </a:r>
            <a:r>
              <a:rPr sz="2450" i="1" spc="254" dirty="0">
                <a:latin typeface="Georgia"/>
                <a:cs typeface="Georgia"/>
              </a:rPr>
              <a:t>CD</a:t>
            </a:r>
            <a:endParaRPr sz="2450">
              <a:latin typeface="Georgia"/>
              <a:cs typeface="Georgia"/>
            </a:endParaRPr>
          </a:p>
          <a:p>
            <a:pPr marL="367030">
              <a:lnSpc>
                <a:spcPct val="100000"/>
              </a:lnSpc>
              <a:spcBef>
                <a:spcPts val="265"/>
              </a:spcBef>
            </a:pPr>
            <a:r>
              <a:rPr sz="2450" i="1" spc="160" dirty="0">
                <a:latin typeface="Georgia"/>
                <a:cs typeface="Georgia"/>
              </a:rPr>
              <a:t>C </a:t>
            </a:r>
            <a:r>
              <a:rPr sz="2450" i="1" spc="25" dirty="0">
                <a:latin typeface="Meiryo"/>
                <a:cs typeface="Meiryo"/>
              </a:rPr>
              <a:t>→ </a:t>
            </a:r>
            <a:r>
              <a:rPr sz="2450" spc="8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85" dirty="0">
                <a:latin typeface="Georgia"/>
                <a:cs typeface="Georgia"/>
              </a:rPr>
              <a:t>C </a:t>
            </a:r>
            <a:r>
              <a:rPr sz="2450" i="1" spc="-395" dirty="0">
                <a:latin typeface="Meiryo"/>
                <a:cs typeface="Meiryo"/>
              </a:rPr>
              <a:t>|</a:t>
            </a:r>
            <a:r>
              <a:rPr sz="2450" i="1" spc="-20" dirty="0">
                <a:latin typeface="Meiryo"/>
                <a:cs typeface="Meiryo"/>
              </a:rPr>
              <a:t>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endParaRPr sz="2450">
              <a:latin typeface="Courier New"/>
              <a:cs typeface="Courier New"/>
            </a:endParaRPr>
          </a:p>
          <a:p>
            <a:pPr marL="367030">
              <a:lnSpc>
                <a:spcPct val="100000"/>
              </a:lnSpc>
              <a:spcBef>
                <a:spcPts val="265"/>
              </a:spcBef>
            </a:pPr>
            <a:r>
              <a:rPr sz="2450" i="1" spc="180" dirty="0">
                <a:latin typeface="Georgia"/>
                <a:cs typeface="Georgia"/>
              </a:rPr>
              <a:t>D </a:t>
            </a:r>
            <a:r>
              <a:rPr sz="2450" i="1" spc="25" dirty="0">
                <a:latin typeface="Meiryo"/>
                <a:cs typeface="Meiryo"/>
              </a:rPr>
              <a:t>→ </a:t>
            </a:r>
            <a:r>
              <a:rPr sz="2450" spc="9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i="1" spc="95" dirty="0">
                <a:latin typeface="Georgia"/>
                <a:cs typeface="Georgia"/>
              </a:rPr>
              <a:t>D </a:t>
            </a:r>
            <a:r>
              <a:rPr sz="2450" i="1" spc="-395" dirty="0">
                <a:latin typeface="Meiryo"/>
                <a:cs typeface="Meiryo"/>
              </a:rPr>
              <a:t>|</a:t>
            </a:r>
            <a:r>
              <a:rPr sz="2450" i="1" spc="-280" dirty="0">
                <a:latin typeface="Meiryo"/>
                <a:cs typeface="Meiryo"/>
              </a:rPr>
              <a:t>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endParaRPr sz="2450">
              <a:latin typeface="Courier New"/>
              <a:cs typeface="Courier New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CAFB8-FF9E-4DF0-B287-D14E54430D05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4AC49E25-3F6C-40E0-8F94-E21B31389D77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9CCA56-DE86-4F44-94B3-5E13D909611E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67939" y="920724"/>
            <a:ext cx="3923029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Example</a:t>
            </a:r>
            <a:r>
              <a:rPr spc="-5" dirty="0"/>
              <a:t> </a:t>
            </a:r>
            <a:r>
              <a:rPr spc="20" dirty="0"/>
              <a:t>Complement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20800" y="2042628"/>
            <a:ext cx="7417434" cy="46824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0800" algn="just">
              <a:lnSpc>
                <a:spcPct val="100000"/>
              </a:lnSpc>
              <a:spcBef>
                <a:spcPts val="125"/>
              </a:spcBef>
            </a:pP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20" dirty="0">
                <a:latin typeface="Bookman Old Style"/>
                <a:cs typeface="Bookman Old Style"/>
              </a:rPr>
              <a:t>CFG </a:t>
            </a:r>
            <a:r>
              <a:rPr sz="2450" b="0" spc="10" dirty="0">
                <a:latin typeface="Bookman Old Style"/>
                <a:cs typeface="Bookman Old Style"/>
              </a:rPr>
              <a:t>for the </a:t>
            </a:r>
            <a:r>
              <a:rPr sz="2450" b="0" spc="15" dirty="0">
                <a:latin typeface="Bookman Old Style"/>
                <a:cs typeface="Bookman Old Style"/>
              </a:rPr>
              <a:t>complement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b="0" spc="20" dirty="0">
                <a:latin typeface="Bookman Old Style"/>
                <a:cs typeface="Bookman Old Style"/>
              </a:rPr>
              <a:t>RE</a:t>
            </a:r>
            <a:r>
              <a:rPr sz="2450" b="0" spc="-55" dirty="0">
                <a:latin typeface="Bookman Old Style"/>
                <a:cs typeface="Bookman Old Style"/>
              </a:rPr>
              <a:t> </a:t>
            </a:r>
            <a:r>
              <a:rPr sz="2450" spc="-10" dirty="0">
                <a:solidFill>
                  <a:srgbClr val="0072BC"/>
                </a:solidFill>
                <a:latin typeface="Courier New"/>
                <a:cs typeface="Courier New"/>
              </a:rPr>
              <a:t>00</a:t>
            </a:r>
            <a:r>
              <a:rPr sz="3075" i="1" spc="-15" baseline="24390" dirty="0">
                <a:latin typeface="Meiryo"/>
                <a:cs typeface="Meiryo"/>
              </a:rPr>
              <a:t>∗</a:t>
            </a:r>
            <a:r>
              <a:rPr sz="2450" spc="-10" dirty="0">
                <a:solidFill>
                  <a:srgbClr val="0072BC"/>
                </a:solidFill>
                <a:latin typeface="Courier New"/>
                <a:cs typeface="Courier New"/>
              </a:rPr>
              <a:t>11</a:t>
            </a:r>
            <a:r>
              <a:rPr sz="3075" i="1" spc="-15" baseline="24390" dirty="0">
                <a:latin typeface="Meiryo"/>
                <a:cs typeface="Meiryo"/>
              </a:rPr>
              <a:t>∗</a:t>
            </a:r>
            <a:r>
              <a:rPr sz="2450" b="0" spc="-10" dirty="0">
                <a:latin typeface="Bookman Old Style"/>
                <a:cs typeface="Bookman Old Style"/>
              </a:rPr>
              <a:t>.</a:t>
            </a:r>
            <a:endParaRPr sz="2450">
              <a:latin typeface="Bookman Old Style"/>
              <a:cs typeface="Bookman Old Style"/>
            </a:endParaRPr>
          </a:p>
          <a:p>
            <a:pPr marL="50800" marR="43180" algn="just">
              <a:lnSpc>
                <a:spcPct val="109000"/>
              </a:lnSpc>
              <a:spcBef>
                <a:spcPts val="1930"/>
              </a:spcBef>
            </a:pPr>
            <a:r>
              <a:rPr sz="2450" b="0" spc="15" dirty="0">
                <a:latin typeface="Bookman Old Style"/>
                <a:cs typeface="Bookman Old Style"/>
              </a:rPr>
              <a:t>CFGs </a:t>
            </a:r>
            <a:r>
              <a:rPr sz="2450" b="0" spc="10" dirty="0">
                <a:latin typeface="Bookman Old Style"/>
                <a:cs typeface="Bookman Old Style"/>
              </a:rPr>
              <a:t>don’t </a:t>
            </a:r>
            <a:r>
              <a:rPr sz="2450" b="0" spc="15" dirty="0">
                <a:latin typeface="Bookman Old Style"/>
                <a:cs typeface="Bookman Old Style"/>
              </a:rPr>
              <a:t>do </a:t>
            </a:r>
            <a:r>
              <a:rPr sz="2450" b="0" spc="10" dirty="0">
                <a:latin typeface="Bookman Old Style"/>
                <a:cs typeface="Bookman Old Style"/>
              </a:rPr>
              <a:t>“and”s, </a:t>
            </a:r>
            <a:r>
              <a:rPr sz="2450" b="0" spc="15" dirty="0">
                <a:latin typeface="Bookman Old Style"/>
                <a:cs typeface="Bookman Old Style"/>
              </a:rPr>
              <a:t>but they do do </a:t>
            </a:r>
            <a:r>
              <a:rPr sz="2450" b="0" spc="10" dirty="0">
                <a:latin typeface="Bookman Old Style"/>
                <a:cs typeface="Bookman Old Style"/>
              </a:rPr>
              <a:t>“or’s”. </a:t>
            </a:r>
            <a:r>
              <a:rPr sz="2450" b="0" spc="15" dirty="0">
                <a:latin typeface="Bookman Old Style"/>
                <a:cs typeface="Bookman Old Style"/>
              </a:rPr>
              <a:t>A  </a:t>
            </a:r>
            <a:r>
              <a:rPr sz="2450" b="0" spc="10" dirty="0">
                <a:latin typeface="Bookman Old Style"/>
                <a:cs typeface="Bookman Old Style"/>
              </a:rPr>
              <a:t>string </a:t>
            </a:r>
            <a:r>
              <a:rPr sz="2450" b="0" i="1" spc="10" dirty="0">
                <a:solidFill>
                  <a:srgbClr val="3C7F31"/>
                </a:solidFill>
                <a:latin typeface="Bookman Old Style"/>
                <a:cs typeface="Bookman Old Style"/>
              </a:rPr>
              <a:t>not </a:t>
            </a:r>
            <a:r>
              <a:rPr sz="2450" b="0" spc="10" dirty="0">
                <a:latin typeface="Bookman Old Style"/>
                <a:cs typeface="Bookman Old Style"/>
              </a:rPr>
              <a:t>of the </a:t>
            </a:r>
            <a:r>
              <a:rPr sz="2450" b="0" spc="35" dirty="0">
                <a:latin typeface="Bookman Old Style"/>
                <a:cs typeface="Bookman Old Style"/>
              </a:rPr>
              <a:t>form </a:t>
            </a:r>
            <a:r>
              <a:rPr sz="2450" spc="9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3075" i="1" spc="142" baseline="24390" dirty="0">
                <a:latin typeface="Georgia"/>
                <a:cs typeface="Georgia"/>
              </a:rPr>
              <a:t>i</a:t>
            </a:r>
            <a:r>
              <a:rPr sz="2450" spc="9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3075" i="1" spc="142" baseline="24390" dirty="0">
                <a:latin typeface="Georgia"/>
                <a:cs typeface="Georgia"/>
              </a:rPr>
              <a:t>j </a:t>
            </a:r>
            <a:r>
              <a:rPr sz="2450" b="0" spc="15" dirty="0">
                <a:latin typeface="Bookman Old Style"/>
                <a:cs typeface="Bookman Old Style"/>
              </a:rPr>
              <a:t>where </a:t>
            </a:r>
            <a:r>
              <a:rPr sz="2450" i="1" spc="55" dirty="0">
                <a:latin typeface="Georgia"/>
                <a:cs typeface="Georgia"/>
              </a:rPr>
              <a:t>i, </a:t>
            </a:r>
            <a:r>
              <a:rPr sz="2450" i="1" spc="290" dirty="0">
                <a:latin typeface="Georgia"/>
                <a:cs typeface="Georgia"/>
              </a:rPr>
              <a:t>j </a:t>
            </a:r>
            <a:r>
              <a:rPr sz="2450" i="1" spc="310" dirty="0">
                <a:latin typeface="Georgia"/>
                <a:cs typeface="Georgia"/>
              </a:rPr>
              <a:t>&gt; </a:t>
            </a:r>
            <a:r>
              <a:rPr sz="2450" spc="-204" dirty="0">
                <a:latin typeface="Tahoma"/>
                <a:cs typeface="Tahoma"/>
              </a:rPr>
              <a:t>0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0" spc="15" dirty="0">
                <a:latin typeface="Bookman Old Style"/>
                <a:cs typeface="Bookman Old Style"/>
              </a:rPr>
              <a:t>one  </a:t>
            </a:r>
            <a:r>
              <a:rPr sz="2450" b="0" spc="10" dirty="0">
                <a:latin typeface="Bookman Old Style"/>
                <a:cs typeface="Bookman Old Style"/>
              </a:rPr>
              <a:t>of the following: </a:t>
            </a:r>
            <a:r>
              <a:rPr sz="2450" b="0" spc="15" dirty="0">
                <a:latin typeface="Bookman Old Style"/>
                <a:cs typeface="Bookman Old Style"/>
              </a:rPr>
              <a:t>contains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10</a:t>
            </a:r>
            <a:r>
              <a:rPr sz="2450" b="0" spc="10" dirty="0">
                <a:latin typeface="Bookman Old Style"/>
                <a:cs typeface="Bookman Old Style"/>
              </a:rPr>
              <a:t>; is only </a:t>
            </a:r>
            <a:r>
              <a:rPr sz="2450" b="0" spc="15" dirty="0">
                <a:latin typeface="Bookman Old Style"/>
                <a:cs typeface="Bookman Old Style"/>
              </a:rPr>
              <a:t>zeroes; </a:t>
            </a:r>
            <a:r>
              <a:rPr sz="2450" b="0" spc="10" dirty="0">
                <a:latin typeface="Bookman Old Style"/>
                <a:cs typeface="Bookman Old Style"/>
              </a:rPr>
              <a:t>or  is only ones. </a:t>
            </a:r>
            <a:r>
              <a:rPr sz="2450" b="0" spc="15" dirty="0">
                <a:latin typeface="Bookman Old Style"/>
                <a:cs typeface="Bookman Old Style"/>
              </a:rPr>
              <a:t>This </a:t>
            </a:r>
            <a:r>
              <a:rPr sz="2450" b="0" spc="10" dirty="0">
                <a:latin typeface="Bookman Old Style"/>
                <a:cs typeface="Bookman Old Style"/>
              </a:rPr>
              <a:t>yields</a:t>
            </a:r>
            <a:r>
              <a:rPr sz="2450" b="0" spc="16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CFG:</a:t>
            </a:r>
            <a:endParaRPr sz="245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450">
              <a:latin typeface="Bookman Old Style"/>
              <a:cs typeface="Bookman Old Style"/>
            </a:endParaRPr>
          </a:p>
          <a:p>
            <a:pPr marL="367030" marR="5118100">
              <a:lnSpc>
                <a:spcPct val="109000"/>
              </a:lnSpc>
            </a:pPr>
            <a:r>
              <a:rPr sz="2450" i="1" spc="114" dirty="0">
                <a:latin typeface="Georgia"/>
                <a:cs typeface="Georgia"/>
              </a:rPr>
              <a:t>S </a:t>
            </a:r>
            <a:r>
              <a:rPr sz="2450" i="1" spc="25" dirty="0">
                <a:latin typeface="Meiryo"/>
                <a:cs typeface="Meiryo"/>
              </a:rPr>
              <a:t>→ </a:t>
            </a:r>
            <a:r>
              <a:rPr sz="2450" i="1" spc="175" dirty="0">
                <a:latin typeface="Georgia"/>
                <a:cs typeface="Georgia"/>
              </a:rPr>
              <a:t>A </a:t>
            </a:r>
            <a:r>
              <a:rPr sz="2450" i="1" spc="-395" dirty="0">
                <a:latin typeface="Meiryo"/>
                <a:cs typeface="Meiryo"/>
              </a:rPr>
              <a:t>| </a:t>
            </a:r>
            <a:r>
              <a:rPr sz="2450" i="1" spc="235" dirty="0">
                <a:latin typeface="Georgia"/>
                <a:cs typeface="Georgia"/>
              </a:rPr>
              <a:t>B </a:t>
            </a:r>
            <a:r>
              <a:rPr sz="2450" i="1" spc="-395" dirty="0">
                <a:latin typeface="Meiryo"/>
                <a:cs typeface="Meiryo"/>
              </a:rPr>
              <a:t>| </a:t>
            </a:r>
            <a:r>
              <a:rPr sz="2450" i="1" spc="160" dirty="0">
                <a:latin typeface="Georgia"/>
                <a:cs typeface="Georgia"/>
              </a:rPr>
              <a:t>C  </a:t>
            </a:r>
            <a:r>
              <a:rPr sz="2450" i="1" spc="175" dirty="0">
                <a:latin typeface="Georgia"/>
                <a:cs typeface="Georgia"/>
              </a:rPr>
              <a:t>A </a:t>
            </a:r>
            <a:r>
              <a:rPr sz="2450" i="1" spc="25" dirty="0">
                <a:latin typeface="Meiryo"/>
                <a:cs typeface="Meiryo"/>
              </a:rPr>
              <a:t>→</a:t>
            </a:r>
            <a:r>
              <a:rPr sz="2450" i="1" spc="-254" dirty="0">
                <a:latin typeface="Meiryo"/>
                <a:cs typeface="Meiryo"/>
              </a:rPr>
              <a:t> </a:t>
            </a:r>
            <a:r>
              <a:rPr sz="2450" i="1" spc="110" dirty="0">
                <a:latin typeface="Georgia"/>
                <a:cs typeface="Georgia"/>
              </a:rPr>
              <a:t>D</a:t>
            </a:r>
            <a:r>
              <a:rPr sz="2450" spc="110" dirty="0">
                <a:solidFill>
                  <a:srgbClr val="0072BC"/>
                </a:solidFill>
                <a:latin typeface="Courier New"/>
                <a:cs typeface="Courier New"/>
              </a:rPr>
              <a:t>10</a:t>
            </a:r>
            <a:r>
              <a:rPr sz="2450" i="1" spc="110" dirty="0">
                <a:latin typeface="Georgia"/>
                <a:cs typeface="Georgia"/>
              </a:rPr>
              <a:t>D</a:t>
            </a:r>
            <a:endParaRPr sz="2450">
              <a:latin typeface="Georgia"/>
              <a:cs typeface="Georgia"/>
            </a:endParaRPr>
          </a:p>
          <a:p>
            <a:pPr marL="367030" marR="4712335">
              <a:lnSpc>
                <a:spcPct val="109000"/>
              </a:lnSpc>
            </a:pPr>
            <a:r>
              <a:rPr sz="2450" i="1" spc="180" dirty="0">
                <a:latin typeface="Georgia"/>
                <a:cs typeface="Georgia"/>
              </a:rPr>
              <a:t>D </a:t>
            </a:r>
            <a:r>
              <a:rPr sz="2450" i="1" spc="25" dirty="0">
                <a:latin typeface="Meiryo"/>
                <a:cs typeface="Meiryo"/>
              </a:rPr>
              <a:t>→ </a:t>
            </a:r>
            <a:r>
              <a:rPr sz="2450" spc="9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95" dirty="0">
                <a:latin typeface="Georgia"/>
                <a:cs typeface="Georgia"/>
              </a:rPr>
              <a:t>D </a:t>
            </a:r>
            <a:r>
              <a:rPr sz="2450" i="1" spc="-395" dirty="0">
                <a:latin typeface="Meiryo"/>
                <a:cs typeface="Meiryo"/>
              </a:rPr>
              <a:t>| </a:t>
            </a:r>
            <a:r>
              <a:rPr sz="2450" spc="9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i="1" spc="95" dirty="0">
                <a:latin typeface="Georgia"/>
                <a:cs typeface="Georgia"/>
              </a:rPr>
              <a:t>D </a:t>
            </a:r>
            <a:r>
              <a:rPr sz="2450" i="1" spc="-395" dirty="0">
                <a:latin typeface="Meiryo"/>
                <a:cs typeface="Meiryo"/>
              </a:rPr>
              <a:t>| </a:t>
            </a:r>
            <a:r>
              <a:rPr sz="2450" i="1" dirty="0">
                <a:solidFill>
                  <a:srgbClr val="B6321C"/>
                </a:solidFill>
                <a:latin typeface="Georgia"/>
                <a:cs typeface="Georgia"/>
              </a:rPr>
              <a:t>ε  </a:t>
            </a:r>
            <a:r>
              <a:rPr sz="2450" i="1" spc="235" dirty="0">
                <a:latin typeface="Georgia"/>
                <a:cs typeface="Georgia"/>
              </a:rPr>
              <a:t>B </a:t>
            </a:r>
            <a:r>
              <a:rPr sz="2450" i="1" spc="25" dirty="0">
                <a:latin typeface="Meiryo"/>
                <a:cs typeface="Meiryo"/>
              </a:rPr>
              <a:t>→ </a:t>
            </a:r>
            <a:r>
              <a:rPr sz="2450" spc="12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125" dirty="0">
                <a:latin typeface="Georgia"/>
                <a:cs typeface="Georgia"/>
              </a:rPr>
              <a:t>B </a:t>
            </a:r>
            <a:r>
              <a:rPr sz="2450" i="1" spc="-395" dirty="0">
                <a:latin typeface="Meiryo"/>
                <a:cs typeface="Meiryo"/>
              </a:rPr>
              <a:t>|</a:t>
            </a:r>
            <a:r>
              <a:rPr sz="2450" i="1" spc="-265" dirty="0">
                <a:latin typeface="Meiryo"/>
                <a:cs typeface="Meiryo"/>
              </a:rPr>
              <a:t>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endParaRPr sz="2450">
              <a:latin typeface="Courier New"/>
              <a:cs typeface="Courier New"/>
            </a:endParaRPr>
          </a:p>
          <a:p>
            <a:pPr marL="367030">
              <a:lnSpc>
                <a:spcPct val="100000"/>
              </a:lnSpc>
              <a:spcBef>
                <a:spcPts val="265"/>
              </a:spcBef>
            </a:pPr>
            <a:r>
              <a:rPr sz="2450" i="1" spc="160" dirty="0">
                <a:latin typeface="Georgia"/>
                <a:cs typeface="Georgia"/>
              </a:rPr>
              <a:t>C </a:t>
            </a:r>
            <a:r>
              <a:rPr sz="2450" i="1" spc="25" dirty="0">
                <a:latin typeface="Meiryo"/>
                <a:cs typeface="Meiryo"/>
              </a:rPr>
              <a:t>→ </a:t>
            </a:r>
            <a:r>
              <a:rPr sz="2450" spc="8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i="1" spc="85" dirty="0">
                <a:latin typeface="Georgia"/>
                <a:cs typeface="Georgia"/>
              </a:rPr>
              <a:t>C </a:t>
            </a:r>
            <a:r>
              <a:rPr sz="2450" i="1" spc="-395" dirty="0">
                <a:latin typeface="Meiryo"/>
                <a:cs typeface="Meiryo"/>
              </a:rPr>
              <a:t>|</a:t>
            </a:r>
            <a:r>
              <a:rPr sz="2450" i="1" spc="-90" dirty="0">
                <a:latin typeface="Meiryo"/>
                <a:cs typeface="Meiryo"/>
              </a:rPr>
              <a:t>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endParaRPr sz="2450">
              <a:latin typeface="Courier New"/>
              <a:cs typeface="Courier New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3E3C-8956-43C5-9D96-521A014A56FF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D31F17E2-38B3-4C63-9433-56596307EAD7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C39B7E-336B-4A49-9FA5-0365E042273D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2228" y="920724"/>
            <a:ext cx="549402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Consistency and</a:t>
            </a:r>
            <a:r>
              <a:rPr spc="-30" dirty="0"/>
              <a:t> </a:t>
            </a:r>
            <a:r>
              <a:rPr spc="20" dirty="0"/>
              <a:t>Completeness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8900" y="2004421"/>
            <a:ext cx="7341234" cy="205993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09000"/>
              </a:lnSpc>
              <a:spcBef>
                <a:spcPts val="90"/>
              </a:spcBef>
            </a:pPr>
            <a:r>
              <a:rPr sz="2450" b="0" spc="15" dirty="0">
                <a:latin typeface="Bookman Old Style"/>
                <a:cs typeface="Bookman Old Style"/>
              </a:rPr>
              <a:t>Note </a:t>
            </a:r>
            <a:r>
              <a:rPr sz="2450" b="0" spc="10" dirty="0">
                <a:latin typeface="Bookman Old Style"/>
                <a:cs typeface="Bookman Old Style"/>
              </a:rPr>
              <a:t>that to </a:t>
            </a:r>
            <a:r>
              <a:rPr sz="2450" b="0" spc="15" dirty="0">
                <a:latin typeface="Bookman Old Style"/>
                <a:cs typeface="Bookman Old Style"/>
              </a:rPr>
              <a:t>check a grammar and </a:t>
            </a:r>
            <a:r>
              <a:rPr sz="2450" b="0" spc="10" dirty="0">
                <a:latin typeface="Bookman Old Style"/>
                <a:cs typeface="Bookman Old Style"/>
              </a:rPr>
              <a:t>description </a:t>
            </a:r>
            <a:r>
              <a:rPr sz="2450" b="0" spc="80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match, one must check two </a:t>
            </a:r>
            <a:r>
              <a:rPr sz="2450" b="0" spc="10" dirty="0">
                <a:latin typeface="Bookman Old Style"/>
                <a:cs typeface="Bookman Old Style"/>
              </a:rPr>
              <a:t>things: that every-  thing</a:t>
            </a:r>
            <a:r>
              <a:rPr sz="2450" b="0" spc="-16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the</a:t>
            </a:r>
            <a:r>
              <a:rPr sz="2450" b="0" spc="-16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grammar</a:t>
            </a:r>
            <a:r>
              <a:rPr sz="2450" b="0" spc="-16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generates</a:t>
            </a:r>
            <a:r>
              <a:rPr sz="2450" b="0" spc="-16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fits</a:t>
            </a:r>
            <a:r>
              <a:rPr sz="2450" b="0" spc="-16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the</a:t>
            </a:r>
            <a:r>
              <a:rPr sz="2450" b="0" spc="-16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description  </a:t>
            </a:r>
            <a:r>
              <a:rPr sz="2450" b="0" spc="20" dirty="0">
                <a:latin typeface="Bookman Old Style"/>
                <a:cs typeface="Bookman Old Style"/>
              </a:rPr>
              <a:t>(</a:t>
            </a:r>
            <a:r>
              <a:rPr sz="2450" b="1" i="1" spc="20" dirty="0">
                <a:solidFill>
                  <a:srgbClr val="B6321C"/>
                </a:solidFill>
                <a:latin typeface="Bookman Old Style"/>
                <a:cs typeface="Bookman Old Style"/>
              </a:rPr>
              <a:t>consistency</a:t>
            </a:r>
            <a:r>
              <a:rPr sz="2450" b="0" spc="20" dirty="0">
                <a:latin typeface="Bookman Old Style"/>
                <a:cs typeface="Bookman Old Style"/>
              </a:rPr>
              <a:t>),</a:t>
            </a:r>
            <a:r>
              <a:rPr sz="2450" b="0" spc="-14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and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everything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in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the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description  is </a:t>
            </a:r>
            <a:r>
              <a:rPr sz="2450" b="0" spc="15" dirty="0">
                <a:latin typeface="Bookman Old Style"/>
                <a:cs typeface="Bookman Old Style"/>
              </a:rPr>
              <a:t>generated by </a:t>
            </a:r>
            <a:r>
              <a:rPr sz="2450" b="0" spc="10" dirty="0">
                <a:latin typeface="Bookman Old Style"/>
                <a:cs typeface="Bookman Old Style"/>
              </a:rPr>
              <a:t>the </a:t>
            </a:r>
            <a:r>
              <a:rPr sz="2450" b="0" spc="15" dirty="0">
                <a:latin typeface="Bookman Old Style"/>
                <a:cs typeface="Bookman Old Style"/>
              </a:rPr>
              <a:t>grammar</a:t>
            </a:r>
            <a:r>
              <a:rPr sz="2450" b="0" spc="-60" dirty="0">
                <a:latin typeface="Bookman Old Style"/>
                <a:cs typeface="Bookman Old Style"/>
              </a:rPr>
              <a:t> </a:t>
            </a:r>
            <a:r>
              <a:rPr sz="2450" b="0" spc="20" dirty="0">
                <a:latin typeface="Bookman Old Style"/>
                <a:cs typeface="Bookman Old Style"/>
              </a:rPr>
              <a:t>(</a:t>
            </a:r>
            <a:r>
              <a:rPr sz="2450" b="1" i="1" spc="20" dirty="0">
                <a:solidFill>
                  <a:srgbClr val="B6321C"/>
                </a:solidFill>
                <a:latin typeface="Bookman Old Style"/>
                <a:cs typeface="Bookman Old Style"/>
              </a:rPr>
              <a:t>completeness</a:t>
            </a:r>
            <a:r>
              <a:rPr sz="2450" b="0" spc="20" dirty="0">
                <a:latin typeface="Bookman Old Style"/>
                <a:cs typeface="Bookman Old Style"/>
              </a:rPr>
              <a:t>).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A977FC-3112-4E9E-9318-7D1A1D21C061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51A01C25-A837-4D23-A70F-C5DD7C5A154D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38ED6-599B-4CD6-A882-57BE492B967F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33773" y="920724"/>
            <a:ext cx="1791335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8900" y="1939644"/>
            <a:ext cx="7430770" cy="49168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50" b="0" spc="15" dirty="0">
                <a:latin typeface="Bookman Old Style"/>
                <a:cs typeface="Bookman Old Style"/>
              </a:rPr>
              <a:t>Consider </a:t>
            </a:r>
            <a:r>
              <a:rPr sz="2450" b="0" spc="10" dirty="0">
                <a:latin typeface="Bookman Old Style"/>
                <a:cs typeface="Bookman Old Style"/>
              </a:rPr>
              <a:t>the</a:t>
            </a:r>
            <a:r>
              <a:rPr sz="2450" b="0" spc="-10" dirty="0">
                <a:latin typeface="Bookman Old Style"/>
                <a:cs typeface="Bookman Old Style"/>
              </a:rPr>
              <a:t> </a:t>
            </a:r>
            <a:r>
              <a:rPr sz="2450" b="0" spc="20" dirty="0">
                <a:latin typeface="Bookman Old Style"/>
                <a:cs typeface="Bookman Old Style"/>
              </a:rPr>
              <a:t>CFG</a:t>
            </a:r>
            <a:endParaRPr sz="2450">
              <a:latin typeface="Bookman Old Style"/>
              <a:cs typeface="Bookman Old Style"/>
            </a:endParaRPr>
          </a:p>
          <a:p>
            <a:pPr marL="328930">
              <a:lnSpc>
                <a:spcPct val="100000"/>
              </a:lnSpc>
              <a:spcBef>
                <a:spcPts val="2590"/>
              </a:spcBef>
            </a:pPr>
            <a:r>
              <a:rPr sz="2450" i="1" spc="114" dirty="0">
                <a:latin typeface="Georgia"/>
                <a:cs typeface="Georgia"/>
              </a:rPr>
              <a:t>S </a:t>
            </a:r>
            <a:r>
              <a:rPr sz="2450" i="1" spc="25" dirty="0">
                <a:latin typeface="Meiryo"/>
                <a:cs typeface="Meiryo"/>
              </a:rPr>
              <a:t>→ </a:t>
            </a:r>
            <a:r>
              <a:rPr sz="2450" spc="10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100" dirty="0">
                <a:latin typeface="Georgia"/>
                <a:cs typeface="Georgia"/>
              </a:rPr>
              <a:t>S</a:t>
            </a:r>
            <a:r>
              <a:rPr sz="2450" spc="10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i="1" spc="100" dirty="0">
                <a:latin typeface="Georgia"/>
                <a:cs typeface="Georgia"/>
              </a:rPr>
              <a:t>S </a:t>
            </a:r>
            <a:r>
              <a:rPr sz="2450" i="1" spc="-395" dirty="0">
                <a:latin typeface="Meiryo"/>
                <a:cs typeface="Meiryo"/>
              </a:rPr>
              <a:t>| </a:t>
            </a:r>
            <a:r>
              <a:rPr sz="2450" spc="10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i="1" spc="100" dirty="0">
                <a:latin typeface="Georgia"/>
                <a:cs typeface="Georgia"/>
              </a:rPr>
              <a:t>S</a:t>
            </a:r>
            <a:r>
              <a:rPr sz="2450" spc="10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100" dirty="0">
                <a:latin typeface="Georgia"/>
                <a:cs typeface="Georgia"/>
              </a:rPr>
              <a:t>S </a:t>
            </a:r>
            <a:r>
              <a:rPr sz="2450" i="1" spc="-395" dirty="0">
                <a:latin typeface="Meiryo"/>
                <a:cs typeface="Meiryo"/>
              </a:rPr>
              <a:t>|</a:t>
            </a:r>
            <a:r>
              <a:rPr sz="2450" i="1" spc="-110" dirty="0">
                <a:latin typeface="Meiryo"/>
                <a:cs typeface="Meiryo"/>
              </a:rPr>
              <a:t> </a:t>
            </a:r>
            <a:r>
              <a:rPr sz="2450" i="1" dirty="0">
                <a:solidFill>
                  <a:srgbClr val="B6321C"/>
                </a:solidFill>
                <a:latin typeface="Georgia"/>
                <a:cs typeface="Georgia"/>
              </a:rPr>
              <a:t>ε</a:t>
            </a:r>
            <a:endParaRPr sz="245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2590"/>
              </a:spcBef>
            </a:pPr>
            <a:r>
              <a:rPr sz="2450" b="0" spc="15" dirty="0">
                <a:latin typeface="Bookman Old Style"/>
                <a:cs typeface="Bookman Old Style"/>
              </a:rPr>
              <a:t>The </a:t>
            </a:r>
            <a:r>
              <a:rPr sz="2450" b="0" spc="10" dirty="0">
                <a:latin typeface="Bookman Old Style"/>
                <a:cs typeface="Bookman Old Style"/>
              </a:rPr>
              <a:t>string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011100</a:t>
            </a:r>
            <a:r>
              <a:rPr sz="2450" spc="-705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is generated:</a:t>
            </a:r>
            <a:endParaRPr sz="2450">
              <a:latin typeface="Bookman Old Style"/>
              <a:cs typeface="Bookman Old Style"/>
            </a:endParaRPr>
          </a:p>
          <a:p>
            <a:pPr marL="265430">
              <a:lnSpc>
                <a:spcPct val="100000"/>
              </a:lnSpc>
              <a:spcBef>
                <a:spcPts val="1019"/>
              </a:spcBef>
            </a:pPr>
            <a:r>
              <a:rPr sz="2450" i="1" spc="114" dirty="0">
                <a:latin typeface="Georgia"/>
                <a:cs typeface="Georgia"/>
              </a:rPr>
              <a:t>S </a:t>
            </a:r>
            <a:r>
              <a:rPr sz="2450" spc="-195" dirty="0">
                <a:latin typeface="Tahoma"/>
                <a:cs typeface="Tahoma"/>
              </a:rPr>
              <a:t>=</a:t>
            </a:r>
            <a:r>
              <a:rPr sz="2450" i="1" spc="-195" dirty="0">
                <a:latin typeface="Meiryo"/>
                <a:cs typeface="Meiryo"/>
              </a:rPr>
              <a:t>⇒ </a:t>
            </a:r>
            <a:r>
              <a:rPr sz="2450" spc="10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100" dirty="0">
                <a:latin typeface="Georgia"/>
                <a:cs typeface="Georgia"/>
              </a:rPr>
              <a:t>S</a:t>
            </a:r>
            <a:r>
              <a:rPr sz="2450" spc="10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i="1" spc="100" dirty="0">
                <a:latin typeface="Georgia"/>
                <a:cs typeface="Georgia"/>
              </a:rPr>
              <a:t>S </a:t>
            </a:r>
            <a:r>
              <a:rPr sz="2450" spc="-195" dirty="0">
                <a:latin typeface="Tahoma"/>
                <a:cs typeface="Tahoma"/>
              </a:rPr>
              <a:t>=</a:t>
            </a:r>
            <a:r>
              <a:rPr sz="2450" i="1" spc="-195" dirty="0">
                <a:latin typeface="Meiryo"/>
                <a:cs typeface="Meiryo"/>
              </a:rPr>
              <a:t>⇒ </a:t>
            </a:r>
            <a:r>
              <a:rPr sz="2450" spc="45" dirty="0">
                <a:solidFill>
                  <a:srgbClr val="0072BC"/>
                </a:solidFill>
                <a:latin typeface="Courier New"/>
                <a:cs typeface="Courier New"/>
              </a:rPr>
              <a:t>01</a:t>
            </a:r>
            <a:r>
              <a:rPr sz="2450" i="1" spc="45" dirty="0">
                <a:latin typeface="Georgia"/>
                <a:cs typeface="Georgia"/>
              </a:rPr>
              <a:t>S </a:t>
            </a:r>
            <a:r>
              <a:rPr sz="2450" spc="-195" dirty="0">
                <a:latin typeface="Tahoma"/>
                <a:cs typeface="Tahoma"/>
              </a:rPr>
              <a:t>=</a:t>
            </a:r>
            <a:r>
              <a:rPr sz="2450" i="1" spc="-195" dirty="0">
                <a:latin typeface="Meiryo"/>
                <a:cs typeface="Meiryo"/>
              </a:rPr>
              <a:t>⇒ </a:t>
            </a:r>
            <a:r>
              <a:rPr sz="2450" spc="70" dirty="0">
                <a:solidFill>
                  <a:srgbClr val="0072BC"/>
                </a:solidFill>
                <a:latin typeface="Courier New"/>
                <a:cs typeface="Courier New"/>
              </a:rPr>
              <a:t>011</a:t>
            </a:r>
            <a:r>
              <a:rPr sz="2450" i="1" spc="70" dirty="0">
                <a:latin typeface="Georgia"/>
                <a:cs typeface="Georgia"/>
              </a:rPr>
              <a:t>S</a:t>
            </a:r>
            <a:r>
              <a:rPr sz="2450" spc="7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70" dirty="0">
                <a:latin typeface="Georgia"/>
                <a:cs typeface="Georgia"/>
              </a:rPr>
              <a:t>S</a:t>
            </a:r>
            <a:r>
              <a:rPr sz="2450" i="1" spc="210" dirty="0">
                <a:latin typeface="Georgia"/>
                <a:cs typeface="Georgia"/>
              </a:rPr>
              <a:t> </a:t>
            </a:r>
            <a:r>
              <a:rPr sz="2450" spc="-195" dirty="0">
                <a:latin typeface="Tahoma"/>
                <a:cs typeface="Tahoma"/>
              </a:rPr>
              <a:t>=</a:t>
            </a:r>
            <a:r>
              <a:rPr sz="2450" i="1" spc="-195" dirty="0">
                <a:latin typeface="Meiryo"/>
                <a:cs typeface="Meiryo"/>
              </a:rPr>
              <a:t>⇒ </a:t>
            </a:r>
            <a:r>
              <a:rPr sz="2450" spc="80" dirty="0">
                <a:solidFill>
                  <a:srgbClr val="0072BC"/>
                </a:solidFill>
                <a:latin typeface="Courier New"/>
                <a:cs typeface="Courier New"/>
              </a:rPr>
              <a:t>0111</a:t>
            </a:r>
            <a:r>
              <a:rPr sz="2450" i="1" spc="80" dirty="0">
                <a:latin typeface="Georgia"/>
                <a:cs typeface="Georgia"/>
              </a:rPr>
              <a:t>S</a:t>
            </a:r>
            <a:r>
              <a:rPr sz="2450" spc="8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80" dirty="0">
                <a:latin typeface="Georgia"/>
                <a:cs typeface="Georgia"/>
              </a:rPr>
              <a:t>S</a:t>
            </a:r>
            <a:r>
              <a:rPr sz="2450" spc="8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80" dirty="0">
                <a:latin typeface="Georgia"/>
                <a:cs typeface="Georgia"/>
              </a:rPr>
              <a:t>S</a:t>
            </a:r>
            <a:endParaRPr sz="2450">
              <a:latin typeface="Georgia"/>
              <a:cs typeface="Georgia"/>
            </a:endParaRPr>
          </a:p>
          <a:p>
            <a:pPr marL="560705">
              <a:lnSpc>
                <a:spcPct val="100000"/>
              </a:lnSpc>
              <a:spcBef>
                <a:spcPts val="565"/>
              </a:spcBef>
            </a:pPr>
            <a:r>
              <a:rPr sz="2450" spc="-195" dirty="0">
                <a:latin typeface="Tahoma"/>
                <a:cs typeface="Tahoma"/>
              </a:rPr>
              <a:t>=</a:t>
            </a:r>
            <a:r>
              <a:rPr sz="2450" i="1" spc="-195" dirty="0">
                <a:latin typeface="Meiryo"/>
                <a:cs typeface="Meiryo"/>
              </a:rPr>
              <a:t>⇒ </a:t>
            </a:r>
            <a:r>
              <a:rPr sz="2450" spc="55" dirty="0">
                <a:solidFill>
                  <a:srgbClr val="0072BC"/>
                </a:solidFill>
                <a:latin typeface="Courier New"/>
                <a:cs typeface="Courier New"/>
              </a:rPr>
              <a:t>01110</a:t>
            </a:r>
            <a:r>
              <a:rPr sz="2450" i="1" spc="55" dirty="0">
                <a:latin typeface="Georgia"/>
                <a:cs typeface="Georgia"/>
              </a:rPr>
              <a:t>S</a:t>
            </a:r>
            <a:r>
              <a:rPr sz="2450" spc="5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55" dirty="0">
                <a:latin typeface="Georgia"/>
                <a:cs typeface="Georgia"/>
              </a:rPr>
              <a:t>S </a:t>
            </a:r>
            <a:r>
              <a:rPr sz="2450" spc="-195" dirty="0">
                <a:latin typeface="Tahoma"/>
                <a:cs typeface="Tahoma"/>
              </a:rPr>
              <a:t>=</a:t>
            </a:r>
            <a:r>
              <a:rPr sz="2450" i="1" spc="-195" dirty="0">
                <a:latin typeface="Meiryo"/>
                <a:cs typeface="Meiryo"/>
              </a:rPr>
              <a:t>⇒ </a:t>
            </a:r>
            <a:r>
              <a:rPr sz="2450" spc="30" dirty="0">
                <a:solidFill>
                  <a:srgbClr val="0072BC"/>
                </a:solidFill>
                <a:latin typeface="Courier New"/>
                <a:cs typeface="Courier New"/>
              </a:rPr>
              <a:t>011100</a:t>
            </a:r>
            <a:r>
              <a:rPr sz="2450" i="1" spc="30" dirty="0">
                <a:latin typeface="Georgia"/>
                <a:cs typeface="Georgia"/>
              </a:rPr>
              <a:t>S </a:t>
            </a:r>
            <a:r>
              <a:rPr sz="2450" spc="-195" dirty="0">
                <a:latin typeface="Tahoma"/>
                <a:cs typeface="Tahoma"/>
              </a:rPr>
              <a:t>=</a:t>
            </a:r>
            <a:r>
              <a:rPr sz="2450" i="1" spc="-195" dirty="0">
                <a:latin typeface="Meiryo"/>
                <a:cs typeface="Meiryo"/>
              </a:rPr>
              <a:t>⇒</a:t>
            </a:r>
            <a:r>
              <a:rPr sz="2450" i="1" spc="335" dirty="0">
                <a:latin typeface="Meiryo"/>
                <a:cs typeface="Meiryo"/>
              </a:rPr>
              <a:t>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011100</a:t>
            </a:r>
            <a:endParaRPr sz="2450">
              <a:latin typeface="Courier New"/>
              <a:cs typeface="Courier New"/>
            </a:endParaRPr>
          </a:p>
          <a:p>
            <a:pPr marL="12700" marR="94615">
              <a:lnSpc>
                <a:spcPct val="109000"/>
              </a:lnSpc>
              <a:spcBef>
                <a:spcPts val="2475"/>
              </a:spcBef>
            </a:pPr>
            <a:r>
              <a:rPr sz="2450" b="0" spc="15" dirty="0">
                <a:latin typeface="Bookman Old Style"/>
                <a:cs typeface="Bookman Old Style"/>
              </a:rPr>
              <a:t>What does </a:t>
            </a:r>
            <a:r>
              <a:rPr sz="2450" b="0" spc="10" dirty="0">
                <a:latin typeface="Bookman Old Style"/>
                <a:cs typeface="Bookman Old Style"/>
              </a:rPr>
              <a:t>this </a:t>
            </a:r>
            <a:r>
              <a:rPr sz="2450" b="0" spc="15" dirty="0">
                <a:latin typeface="Bookman Old Style"/>
                <a:cs typeface="Bookman Old Style"/>
              </a:rPr>
              <a:t>language contain? </a:t>
            </a:r>
            <a:r>
              <a:rPr sz="2450" b="0" spc="10" dirty="0">
                <a:latin typeface="Bookman Old Style"/>
                <a:cs typeface="Bookman Old Style"/>
              </a:rPr>
              <a:t>Certainly ev-  ery</a:t>
            </a:r>
            <a:r>
              <a:rPr sz="2450" b="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string</a:t>
            </a:r>
            <a:r>
              <a:rPr sz="2450" b="0" spc="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generated</a:t>
            </a:r>
            <a:r>
              <a:rPr sz="2450" b="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has</a:t>
            </a:r>
            <a:r>
              <a:rPr sz="2450" b="0" spc="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equal</a:t>
            </a:r>
            <a:r>
              <a:rPr sz="2450" b="0" spc="5" dirty="0">
                <a:latin typeface="Bookman Old Style"/>
                <a:cs typeface="Bookman Old Style"/>
              </a:rPr>
              <a:t>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’s</a:t>
            </a:r>
            <a:r>
              <a:rPr sz="2450" b="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and</a:t>
            </a:r>
            <a:r>
              <a:rPr sz="2450" b="0" spc="5" dirty="0">
                <a:latin typeface="Bookman Old Style"/>
                <a:cs typeface="Bookman Old Style"/>
              </a:rPr>
              <a:t>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b="0" spc="10" dirty="0">
                <a:latin typeface="Bookman Old Style"/>
                <a:cs typeface="Bookman Old Style"/>
              </a:rPr>
              <a:t>’s.</a:t>
            </a:r>
            <a:r>
              <a:rPr sz="2450" b="0" spc="-310" dirty="0">
                <a:latin typeface="Bookman Old Style"/>
                <a:cs typeface="Bookman Old Style"/>
              </a:rPr>
              <a:t> </a:t>
            </a:r>
            <a:r>
              <a:rPr sz="2450" b="0" spc="5" dirty="0">
                <a:latin typeface="Bookman Old Style"/>
                <a:cs typeface="Bookman Old Style"/>
              </a:rPr>
              <a:t>.</a:t>
            </a:r>
            <a:r>
              <a:rPr sz="2450" b="0" spc="-315" dirty="0">
                <a:latin typeface="Bookman Old Style"/>
                <a:cs typeface="Bookman Old Style"/>
              </a:rPr>
              <a:t> </a:t>
            </a:r>
            <a:r>
              <a:rPr sz="2450" b="0" spc="5" dirty="0">
                <a:latin typeface="Bookman Old Style"/>
                <a:cs typeface="Bookman Old Style"/>
              </a:rPr>
              <a:t>.</a:t>
            </a:r>
            <a:endParaRPr sz="2450">
              <a:latin typeface="Bookman Old Style"/>
              <a:cs typeface="Bookman Old Style"/>
            </a:endParaRPr>
          </a:p>
          <a:p>
            <a:pPr marL="12700" marR="94615">
              <a:lnSpc>
                <a:spcPct val="109000"/>
              </a:lnSpc>
              <a:spcBef>
                <a:spcPts val="1720"/>
              </a:spcBef>
              <a:tabLst>
                <a:tab pos="739775" algn="l"/>
                <a:tab pos="1454785" algn="l"/>
                <a:tab pos="2176145" algn="l"/>
                <a:tab pos="3230880" algn="l"/>
                <a:tab pos="4058920" algn="l"/>
                <a:tab pos="5057140" algn="l"/>
                <a:tab pos="5639435" algn="l"/>
                <a:tab pos="6386195" algn="l"/>
                <a:tab pos="6968490" algn="l"/>
              </a:tabLst>
            </a:pPr>
            <a:r>
              <a:rPr sz="2450" b="0" spc="15" dirty="0">
                <a:latin typeface="Bookman Old Style"/>
                <a:cs typeface="Bookman Old Style"/>
              </a:rPr>
              <a:t>But	can	any	</a:t>
            </a:r>
            <a:r>
              <a:rPr sz="2450" b="0" spc="5" dirty="0">
                <a:latin typeface="Bookman Old Style"/>
                <a:cs typeface="Bookman Old Style"/>
              </a:rPr>
              <a:t>s</a:t>
            </a:r>
            <a:r>
              <a:rPr sz="2450" b="0" spc="10" dirty="0">
                <a:latin typeface="Bookman Old Style"/>
                <a:cs typeface="Bookman Old Style"/>
              </a:rPr>
              <a:t>tring</a:t>
            </a:r>
            <a:r>
              <a:rPr sz="2450" b="0" dirty="0">
                <a:latin typeface="Bookman Old Style"/>
                <a:cs typeface="Bookman Old Style"/>
              </a:rPr>
              <a:t>	</a:t>
            </a:r>
            <a:r>
              <a:rPr sz="2450" b="0" spc="15" dirty="0">
                <a:latin typeface="Bookman Old Style"/>
                <a:cs typeface="Bookman Old Style"/>
              </a:rPr>
              <a:t>with</a:t>
            </a:r>
            <a:r>
              <a:rPr sz="2450" b="0" dirty="0">
                <a:latin typeface="Bookman Old Style"/>
                <a:cs typeface="Bookman Old Style"/>
              </a:rPr>
              <a:t>	</a:t>
            </a:r>
            <a:r>
              <a:rPr sz="2450" b="0" spc="15" dirty="0">
                <a:latin typeface="Bookman Old Style"/>
                <a:cs typeface="Bookman Old Style"/>
              </a:rPr>
              <a:t>equal</a:t>
            </a:r>
            <a:r>
              <a:rPr sz="2450" b="0" dirty="0">
                <a:latin typeface="Bookman Old Style"/>
                <a:cs typeface="Bookman Old Style"/>
              </a:rPr>
              <a:t>	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’s</a:t>
            </a:r>
            <a:r>
              <a:rPr sz="2450" b="0" dirty="0">
                <a:latin typeface="Bookman Old Style"/>
                <a:cs typeface="Bookman Old Style"/>
              </a:rPr>
              <a:t>	</a:t>
            </a:r>
            <a:r>
              <a:rPr sz="2450" b="0" spc="15" dirty="0">
                <a:latin typeface="Bookman Old Style"/>
                <a:cs typeface="Bookman Old Style"/>
              </a:rPr>
              <a:t>and</a:t>
            </a:r>
            <a:r>
              <a:rPr sz="2450" b="0" dirty="0">
                <a:latin typeface="Bookman Old Style"/>
                <a:cs typeface="Bookman Old Style"/>
              </a:rPr>
              <a:t>	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b="0" spc="10" dirty="0">
                <a:latin typeface="Bookman Old Style"/>
                <a:cs typeface="Bookman Old Style"/>
              </a:rPr>
              <a:t>’s</a:t>
            </a:r>
            <a:r>
              <a:rPr sz="2450" b="0" dirty="0">
                <a:latin typeface="Bookman Old Style"/>
                <a:cs typeface="Bookman Old Style"/>
              </a:rPr>
              <a:t>	</a:t>
            </a:r>
            <a:r>
              <a:rPr sz="2450" b="0" spc="10" dirty="0">
                <a:latin typeface="Bookman Old Style"/>
                <a:cs typeface="Bookman Old Style"/>
              </a:rPr>
              <a:t>be  </a:t>
            </a:r>
            <a:r>
              <a:rPr sz="2450" b="0" spc="15" dirty="0">
                <a:latin typeface="Bookman Old Style"/>
                <a:cs typeface="Bookman Old Style"/>
              </a:rPr>
              <a:t>generated?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EC4F2F-E6EC-441B-A4AA-F87D655C173C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F0B768D3-5B1E-48A2-AAA5-E53A601A53E9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6A40B4-59BD-4D07-B3F8-7566479D5FD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24964" y="920724"/>
            <a:ext cx="6409055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Example Argument </a:t>
            </a:r>
            <a:r>
              <a:rPr spc="15" dirty="0"/>
              <a:t>for</a:t>
            </a:r>
            <a:r>
              <a:rPr spc="-30" dirty="0"/>
              <a:t> </a:t>
            </a:r>
            <a:r>
              <a:rPr spc="20" dirty="0"/>
              <a:t>Completeness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8900" y="2004421"/>
            <a:ext cx="7341234" cy="39331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09000"/>
              </a:lnSpc>
              <a:spcBef>
                <a:spcPts val="90"/>
              </a:spcBef>
            </a:pPr>
            <a:r>
              <a:rPr sz="2450" b="0" spc="-25" dirty="0">
                <a:latin typeface="Bookman Old Style"/>
                <a:cs typeface="Bookman Old Style"/>
              </a:rPr>
              <a:t>Yes. </a:t>
            </a:r>
            <a:r>
              <a:rPr sz="2450" b="0" spc="10" dirty="0">
                <a:latin typeface="Bookman Old Style"/>
                <a:cs typeface="Bookman Old Style"/>
              </a:rPr>
              <a:t>All strings </a:t>
            </a:r>
            <a:r>
              <a:rPr sz="2450" b="0" spc="15" dirty="0">
                <a:latin typeface="Bookman Old Style"/>
                <a:cs typeface="Bookman Old Style"/>
              </a:rPr>
              <a:t>with equal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’s </a:t>
            </a:r>
            <a:r>
              <a:rPr sz="2450" b="0" spc="20" dirty="0">
                <a:latin typeface="Bookman Old Style"/>
                <a:cs typeface="Bookman Old Style"/>
              </a:rPr>
              <a:t>&amp;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b="0" spc="10" dirty="0">
                <a:latin typeface="Bookman Old Style"/>
                <a:cs typeface="Bookman Old Style"/>
              </a:rPr>
              <a:t>’s </a:t>
            </a:r>
            <a:r>
              <a:rPr sz="2450" b="0" spc="15" dirty="0">
                <a:latin typeface="Bookman Old Style"/>
                <a:cs typeface="Bookman Old Style"/>
              </a:rPr>
              <a:t>are </a:t>
            </a:r>
            <a:r>
              <a:rPr sz="2450" b="0" spc="40" dirty="0">
                <a:latin typeface="Bookman Old Style"/>
                <a:cs typeface="Bookman Old Style"/>
              </a:rPr>
              <a:t>gener-  </a:t>
            </a:r>
            <a:r>
              <a:rPr sz="2450" b="0" spc="10" dirty="0">
                <a:latin typeface="Bookman Old Style"/>
                <a:cs typeface="Bookman Old Style"/>
              </a:rPr>
              <a:t>ated:</a:t>
            </a:r>
            <a:endParaRPr sz="2450">
              <a:latin typeface="Bookman Old Style"/>
              <a:cs typeface="Bookman Old Style"/>
            </a:endParaRPr>
          </a:p>
          <a:p>
            <a:pPr marL="12700" marR="5080" algn="just">
              <a:lnSpc>
                <a:spcPct val="109000"/>
              </a:lnSpc>
              <a:spcBef>
                <a:spcPts val="1930"/>
              </a:spcBef>
            </a:pPr>
            <a:r>
              <a:rPr sz="2450" b="0" spc="-25" dirty="0">
                <a:latin typeface="Bookman Old Style"/>
                <a:cs typeface="Bookman Old Style"/>
              </a:rPr>
              <a:t>Well,</a:t>
            </a:r>
            <a:r>
              <a:rPr sz="2450" b="0" spc="-10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at</a:t>
            </a:r>
            <a:r>
              <a:rPr sz="2450" b="0" spc="-12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some</a:t>
            </a:r>
            <a:r>
              <a:rPr sz="2450" b="0" spc="-12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point,</a:t>
            </a:r>
            <a:r>
              <a:rPr sz="2450" b="0" spc="-10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equality</a:t>
            </a:r>
            <a:r>
              <a:rPr sz="2450" b="0" spc="-12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between</a:t>
            </a:r>
            <a:r>
              <a:rPr sz="2450" b="0" spc="-125" dirty="0">
                <a:latin typeface="Bookman Old Style"/>
                <a:cs typeface="Bookman Old Style"/>
              </a:rPr>
              <a:t>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’s</a:t>
            </a:r>
            <a:r>
              <a:rPr sz="2450" b="0" spc="-12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and</a:t>
            </a:r>
            <a:r>
              <a:rPr sz="2450" b="0" spc="-125" dirty="0">
                <a:latin typeface="Bookman Old Style"/>
                <a:cs typeface="Bookman Old Style"/>
              </a:rPr>
              <a:t>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b="0" spc="10" dirty="0">
                <a:latin typeface="Bookman Old Style"/>
                <a:cs typeface="Bookman Old Style"/>
              </a:rPr>
              <a:t>’s  is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reached.</a:t>
            </a:r>
            <a:r>
              <a:rPr sz="2450" b="0" spc="13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The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key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is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that</a:t>
            </a:r>
            <a:r>
              <a:rPr sz="2450" b="0" spc="-165" dirty="0">
                <a:latin typeface="Bookman Old Style"/>
                <a:cs typeface="Bookman Old Style"/>
              </a:rPr>
              <a:t> </a:t>
            </a:r>
            <a:r>
              <a:rPr sz="2450" b="0" spc="5" dirty="0">
                <a:latin typeface="Bookman Old Style"/>
                <a:cs typeface="Bookman Old Style"/>
              </a:rPr>
              <a:t>if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string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starts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with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,  </a:t>
            </a:r>
            <a:r>
              <a:rPr sz="2450" b="0" spc="15" dirty="0">
                <a:latin typeface="Bookman Old Style"/>
                <a:cs typeface="Bookman Old Style"/>
              </a:rPr>
              <a:t>then </a:t>
            </a:r>
            <a:r>
              <a:rPr sz="2450" b="0" spc="10" dirty="0">
                <a:latin typeface="Bookman Old Style"/>
                <a:cs typeface="Bookman Old Style"/>
              </a:rPr>
              <a:t>equality is first </a:t>
            </a:r>
            <a:r>
              <a:rPr sz="2450" b="0" spc="15" dirty="0">
                <a:latin typeface="Bookman Old Style"/>
                <a:cs typeface="Bookman Old Style"/>
              </a:rPr>
              <a:t>reached </a:t>
            </a:r>
            <a:r>
              <a:rPr sz="2450" b="0" spc="10" dirty="0">
                <a:latin typeface="Bookman Old Style"/>
                <a:cs typeface="Bookman Old Style"/>
              </a:rPr>
              <a:t>at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b="0" spc="10" dirty="0">
                <a:latin typeface="Bookman Old Style"/>
                <a:cs typeface="Bookman Old Style"/>
              </a:rPr>
              <a:t>. </a:t>
            </a:r>
            <a:r>
              <a:rPr sz="2450" b="0" spc="15" dirty="0">
                <a:latin typeface="Bookman Old Style"/>
                <a:cs typeface="Bookman Old Style"/>
              </a:rPr>
              <a:t>So </a:t>
            </a:r>
            <a:r>
              <a:rPr sz="2450" b="0" spc="10" dirty="0">
                <a:latin typeface="Bookman Old Style"/>
                <a:cs typeface="Bookman Old Style"/>
              </a:rPr>
              <a:t>the</a:t>
            </a:r>
            <a:r>
              <a:rPr sz="2450" b="0" spc="-145" dirty="0">
                <a:latin typeface="Bookman Old Style"/>
                <a:cs typeface="Bookman Old Style"/>
              </a:rPr>
              <a:t> </a:t>
            </a:r>
            <a:r>
              <a:rPr sz="2450" b="0" spc="55" dirty="0">
                <a:latin typeface="Bookman Old Style"/>
                <a:cs typeface="Bookman Old Style"/>
              </a:rPr>
              <a:t>por-  </a:t>
            </a:r>
            <a:r>
              <a:rPr sz="2450" b="0" spc="10" dirty="0">
                <a:latin typeface="Bookman Old Style"/>
                <a:cs typeface="Bookman Old Style"/>
              </a:rPr>
              <a:t>tion </a:t>
            </a:r>
            <a:r>
              <a:rPr sz="2450" b="0" spc="15" dirty="0">
                <a:latin typeface="Bookman Old Style"/>
                <a:cs typeface="Bookman Old Style"/>
              </a:rPr>
              <a:t>between </a:t>
            </a:r>
            <a:r>
              <a:rPr sz="2450" b="0" spc="10" dirty="0">
                <a:latin typeface="Bookman Old Style"/>
                <a:cs typeface="Bookman Old Style"/>
              </a:rPr>
              <a:t>first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0 </a:t>
            </a:r>
            <a:r>
              <a:rPr sz="2450" b="0" spc="15" dirty="0">
                <a:latin typeface="Bookman Old Style"/>
                <a:cs typeface="Bookman Old Style"/>
              </a:rPr>
              <a:t>and </a:t>
            </a:r>
            <a:r>
              <a:rPr sz="2450" b="0" spc="10" dirty="0">
                <a:latin typeface="Bookman Old Style"/>
                <a:cs typeface="Bookman Old Style"/>
              </a:rPr>
              <a:t>this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1 </a:t>
            </a:r>
            <a:r>
              <a:rPr sz="2450" b="0" spc="10" dirty="0">
                <a:latin typeface="Bookman Old Style"/>
                <a:cs typeface="Bookman Old Style"/>
              </a:rPr>
              <a:t>is itself </a:t>
            </a:r>
            <a:r>
              <a:rPr sz="2450" b="0" spc="15" dirty="0">
                <a:latin typeface="Bookman Old Style"/>
                <a:cs typeface="Bookman Old Style"/>
              </a:rPr>
              <a:t>an </a:t>
            </a:r>
            <a:r>
              <a:rPr sz="2450" b="0" spc="10" dirty="0">
                <a:latin typeface="Bookman Old Style"/>
                <a:cs typeface="Bookman Old Style"/>
              </a:rPr>
              <a:t>ex- </a:t>
            </a:r>
            <a:r>
              <a:rPr sz="2450" b="0" spc="80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ample </a:t>
            </a:r>
            <a:r>
              <a:rPr sz="2450" b="0" spc="10" dirty="0">
                <a:latin typeface="Bookman Old Style"/>
                <a:cs typeface="Bookman Old Style"/>
              </a:rPr>
              <a:t>of equality, </a:t>
            </a:r>
            <a:r>
              <a:rPr sz="2450" b="0" spc="15" dirty="0">
                <a:latin typeface="Bookman Old Style"/>
                <a:cs typeface="Bookman Old Style"/>
              </a:rPr>
              <a:t>as </a:t>
            </a:r>
            <a:r>
              <a:rPr sz="2450" b="0" spc="10" dirty="0">
                <a:latin typeface="Bookman Old Style"/>
                <a:cs typeface="Bookman Old Style"/>
              </a:rPr>
              <a:t>is the portion after this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b="0" spc="10" dirty="0">
                <a:latin typeface="Bookman Old Style"/>
                <a:cs typeface="Bookman Old Style"/>
              </a:rPr>
              <a:t>.  </a:t>
            </a:r>
            <a:r>
              <a:rPr sz="2450" b="0" spc="15" dirty="0">
                <a:latin typeface="Bookman Old Style"/>
                <a:cs typeface="Bookman Old Style"/>
              </a:rPr>
              <a:t>That </a:t>
            </a:r>
            <a:r>
              <a:rPr sz="2450" b="0" spc="10" dirty="0">
                <a:latin typeface="Bookman Old Style"/>
                <a:cs typeface="Bookman Old Style"/>
              </a:rPr>
              <a:t>is, </a:t>
            </a:r>
            <a:r>
              <a:rPr sz="2450" b="0" spc="15" dirty="0">
                <a:latin typeface="Bookman Old Style"/>
                <a:cs typeface="Bookman Old Style"/>
              </a:rPr>
              <a:t>one can break up </a:t>
            </a:r>
            <a:r>
              <a:rPr sz="2450" b="0" spc="10" dirty="0">
                <a:latin typeface="Bookman Old Style"/>
                <a:cs typeface="Bookman Old Style"/>
              </a:rPr>
              <a:t>string </a:t>
            </a:r>
            <a:r>
              <a:rPr sz="2450" b="0" spc="15" dirty="0">
                <a:latin typeface="Bookman Old Style"/>
                <a:cs typeface="Bookman Old Style"/>
              </a:rPr>
              <a:t>as </a:t>
            </a:r>
            <a:r>
              <a:rPr sz="2450" spc="-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-10" dirty="0">
                <a:latin typeface="Georgia"/>
                <a:cs typeface="Georgia"/>
              </a:rPr>
              <a:t>w</a:t>
            </a:r>
            <a:r>
              <a:rPr sz="2450" spc="-1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i="1" spc="-10" dirty="0">
                <a:latin typeface="Georgia"/>
                <a:cs typeface="Georgia"/>
              </a:rPr>
              <a:t>x </a:t>
            </a:r>
            <a:r>
              <a:rPr sz="2450" b="0" spc="15" dirty="0">
                <a:latin typeface="Bookman Old Style"/>
                <a:cs typeface="Bookman Old Style"/>
              </a:rPr>
              <a:t>with  both </a:t>
            </a:r>
            <a:r>
              <a:rPr sz="2450" i="1" spc="-285" dirty="0">
                <a:latin typeface="Georgia"/>
                <a:cs typeface="Georgia"/>
              </a:rPr>
              <a:t>w </a:t>
            </a:r>
            <a:r>
              <a:rPr sz="2450" b="0" spc="15" dirty="0">
                <a:latin typeface="Bookman Old Style"/>
                <a:cs typeface="Bookman Old Style"/>
              </a:rPr>
              <a:t>and </a:t>
            </a:r>
            <a:r>
              <a:rPr sz="2450" i="1" spc="150" dirty="0">
                <a:latin typeface="Georgia"/>
                <a:cs typeface="Georgia"/>
              </a:rPr>
              <a:t>x </a:t>
            </a:r>
            <a:r>
              <a:rPr sz="2450" b="0" spc="10" dirty="0">
                <a:latin typeface="Bookman Old Style"/>
                <a:cs typeface="Bookman Old Style"/>
              </a:rPr>
              <a:t>in the</a:t>
            </a:r>
            <a:r>
              <a:rPr sz="2450" b="0" spc="-4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language.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33627" y="6186003"/>
            <a:ext cx="4481830" cy="4032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2450" b="0" spc="15" dirty="0">
                <a:latin typeface="Bookman Old Style"/>
                <a:cs typeface="Bookman Old Style"/>
              </a:rPr>
              <a:t>The break-up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00101101</a:t>
            </a:r>
            <a:r>
              <a:rPr sz="2450" b="0" spc="15" dirty="0">
                <a:latin typeface="Bookman Old Style"/>
                <a:cs typeface="Bookman Old Style"/>
              </a:rPr>
              <a:t>:</a:t>
            </a:r>
            <a:r>
              <a:rPr sz="2450" b="0" spc="120" dirty="0">
                <a:latin typeface="Bookman Old Style"/>
                <a:cs typeface="Bookman Old Style"/>
              </a:rPr>
              <a:t> </a:t>
            </a:r>
            <a:r>
              <a:rPr sz="2625" spc="-7" baseline="9523" dirty="0">
                <a:latin typeface="Gill Sans MT"/>
                <a:cs typeface="Gill Sans MT"/>
              </a:rPr>
              <a:t>0</a:t>
            </a:r>
            <a:endParaRPr sz="2625" baseline="9523">
              <a:latin typeface="Gill Sans MT"/>
              <a:cs typeface="Gill Sans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874267" y="6250289"/>
            <a:ext cx="1219200" cy="304800"/>
          </a:xfrm>
          <a:custGeom>
            <a:avLst/>
            <a:gdLst/>
            <a:ahLst/>
            <a:cxnLst/>
            <a:rect l="l" t="t" r="r" b="b"/>
            <a:pathLst>
              <a:path w="1219200" h="304800">
                <a:moveTo>
                  <a:pt x="0" y="304800"/>
                </a:moveTo>
                <a:lnTo>
                  <a:pt x="0" y="0"/>
                </a:lnTo>
                <a:lnTo>
                  <a:pt x="1219200" y="0"/>
                </a:lnTo>
                <a:lnTo>
                  <a:pt x="1219200" y="304800"/>
                </a:lnTo>
                <a:lnTo>
                  <a:pt x="0" y="304800"/>
                </a:lnTo>
                <a:close/>
              </a:path>
            </a:pathLst>
          </a:custGeom>
          <a:ln w="10160">
            <a:solidFill>
              <a:srgbClr val="000000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398267" y="6250289"/>
            <a:ext cx="609600" cy="304800"/>
          </a:xfrm>
          <a:custGeom>
            <a:avLst/>
            <a:gdLst/>
            <a:ahLst/>
            <a:cxnLst/>
            <a:rect l="l" t="t" r="r" b="b"/>
            <a:pathLst>
              <a:path w="609600" h="304800">
                <a:moveTo>
                  <a:pt x="0" y="304800"/>
                </a:moveTo>
                <a:lnTo>
                  <a:pt x="0" y="0"/>
                </a:lnTo>
                <a:lnTo>
                  <a:pt x="609600" y="0"/>
                </a:lnTo>
                <a:lnTo>
                  <a:pt x="609600" y="304800"/>
                </a:lnTo>
                <a:lnTo>
                  <a:pt x="0" y="304800"/>
                </a:lnTo>
                <a:close/>
              </a:path>
            </a:pathLst>
          </a:custGeom>
          <a:ln w="10160">
            <a:solidFill>
              <a:srgbClr val="000000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958548" y="6239745"/>
            <a:ext cx="1965325" cy="5289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1985"/>
              </a:lnSpc>
              <a:spcBef>
                <a:spcPts val="95"/>
              </a:spcBef>
              <a:tabLst>
                <a:tab pos="316865" algn="l"/>
                <a:tab pos="621665" algn="l"/>
                <a:tab pos="926465" algn="l"/>
                <a:tab pos="1231265" algn="l"/>
                <a:tab pos="1536065" algn="l"/>
                <a:tab pos="1840864" algn="l"/>
              </a:tabLst>
            </a:pPr>
            <a:r>
              <a:rPr sz="1750" spc="-5" dirty="0">
                <a:latin typeface="Gill Sans MT"/>
                <a:cs typeface="Gill Sans MT"/>
              </a:rPr>
              <a:t>0	1	0	1	1	0	1</a:t>
            </a:r>
            <a:endParaRPr sz="1750">
              <a:latin typeface="Gill Sans MT"/>
              <a:cs typeface="Gill Sans MT"/>
            </a:endParaRPr>
          </a:p>
          <a:p>
            <a:pPr marL="442595">
              <a:lnSpc>
                <a:spcPts val="1985"/>
              </a:lnSpc>
              <a:tabLst>
                <a:tab pos="1680845" algn="l"/>
              </a:tabLst>
            </a:pPr>
            <a:r>
              <a:rPr sz="1750" i="1" spc="-20" dirty="0">
                <a:latin typeface="Palatino Linotype"/>
                <a:cs typeface="Palatino Linotype"/>
              </a:rPr>
              <a:t>w	</a:t>
            </a:r>
            <a:r>
              <a:rPr sz="1750" i="1" spc="120" dirty="0">
                <a:latin typeface="Palatino Linotype"/>
                <a:cs typeface="Palatino Linotype"/>
              </a:rPr>
              <a:t>x</a:t>
            </a:r>
            <a:endParaRPr sz="1750">
              <a:latin typeface="Palatino Linotype"/>
              <a:cs typeface="Palatino Linotype"/>
            </a:endParaRP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D4414BD-555C-46FF-8962-9C84A506883A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B069BF5D-2818-4DF5-B522-1DF70B0FA1BF}" type="datetime1">
              <a:rPr lang="en-US" smtClean="0"/>
              <a:t>9/15/2020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8136DC1-8165-4377-81E4-BF3C897A87C7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7428" y="920724"/>
            <a:ext cx="396367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5" dirty="0"/>
              <a:t>A </a:t>
            </a:r>
            <a:r>
              <a:rPr spc="15" dirty="0"/>
              <a:t>Silly </a:t>
            </a:r>
            <a:r>
              <a:rPr spc="20" dirty="0"/>
              <a:t>Language</a:t>
            </a:r>
            <a:r>
              <a:rPr spc="-45" dirty="0"/>
              <a:t> </a:t>
            </a:r>
            <a:r>
              <a:rPr spc="25" dirty="0"/>
              <a:t>CFG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90"/>
              </a:spcBef>
            </a:pPr>
            <a:r>
              <a:rPr spc="15" dirty="0"/>
              <a:t>This </a:t>
            </a:r>
            <a:r>
              <a:rPr spc="20" dirty="0"/>
              <a:t>CFG </a:t>
            </a:r>
            <a:r>
              <a:rPr spc="10" dirty="0"/>
              <a:t>generates </a:t>
            </a:r>
            <a:r>
              <a:rPr spc="15" dirty="0"/>
              <a:t>sentences as composed </a:t>
            </a:r>
            <a:r>
              <a:rPr spc="10" dirty="0"/>
              <a:t>of </a:t>
            </a:r>
            <a:r>
              <a:rPr spc="800" dirty="0"/>
              <a:t> </a:t>
            </a:r>
            <a:r>
              <a:rPr spc="15" dirty="0"/>
              <a:t>noun- and</a:t>
            </a:r>
            <a:r>
              <a:rPr spc="-10" dirty="0"/>
              <a:t> </a:t>
            </a:r>
            <a:r>
              <a:rPr spc="10" dirty="0"/>
              <a:t>verb-phrases:</a:t>
            </a:r>
          </a:p>
          <a:p>
            <a:pPr marL="328930">
              <a:lnSpc>
                <a:spcPct val="100000"/>
              </a:lnSpc>
              <a:spcBef>
                <a:spcPts val="1795"/>
              </a:spcBef>
            </a:pPr>
            <a:r>
              <a:rPr b="0" i="1" spc="114" dirty="0">
                <a:latin typeface="Georgia"/>
                <a:cs typeface="Georgia"/>
              </a:rPr>
              <a:t>S 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i="1" spc="100" dirty="0">
                <a:latin typeface="Bookman Old Style"/>
                <a:cs typeface="Bookman Old Style"/>
              </a:rPr>
              <a:t>NP</a:t>
            </a:r>
            <a:r>
              <a:rPr i="1" spc="160" dirty="0">
                <a:latin typeface="Bookman Old Style"/>
                <a:cs typeface="Bookman Old Style"/>
              </a:rPr>
              <a:t> </a:t>
            </a:r>
            <a:r>
              <a:rPr i="1" spc="150" dirty="0">
                <a:latin typeface="Bookman Old Style"/>
                <a:cs typeface="Bookman Old Style"/>
              </a:rPr>
              <a:t>VP</a:t>
            </a:r>
          </a:p>
          <a:p>
            <a:pPr marL="328930">
              <a:lnSpc>
                <a:spcPct val="100000"/>
              </a:lnSpc>
              <a:spcBef>
                <a:spcPts val="260"/>
              </a:spcBef>
            </a:pPr>
            <a:r>
              <a:rPr i="1" spc="100" dirty="0">
                <a:latin typeface="Bookman Old Style"/>
                <a:cs typeface="Bookman Old Style"/>
              </a:rPr>
              <a:t>NP 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the</a:t>
            </a:r>
            <a:r>
              <a:rPr b="0" spc="-55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b="0" i="1" spc="60" dirty="0">
                <a:latin typeface="Georgia"/>
                <a:cs typeface="Georgia"/>
              </a:rPr>
              <a:t>N</a:t>
            </a:r>
          </a:p>
          <a:p>
            <a:pPr marL="328930">
              <a:lnSpc>
                <a:spcPct val="100000"/>
              </a:lnSpc>
              <a:spcBef>
                <a:spcPts val="265"/>
              </a:spcBef>
            </a:pPr>
            <a:r>
              <a:rPr i="1" spc="150" dirty="0">
                <a:latin typeface="Bookman Old Style"/>
                <a:cs typeface="Bookman Old Style"/>
              </a:rPr>
              <a:t>VP 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i="1" spc="-225" dirty="0">
                <a:latin typeface="Georgia"/>
                <a:cs typeface="Georgia"/>
              </a:rPr>
              <a:t>V</a:t>
            </a:r>
            <a:r>
              <a:rPr b="0" i="1" spc="-120" dirty="0">
                <a:latin typeface="Georgia"/>
                <a:cs typeface="Georgia"/>
              </a:rPr>
              <a:t> </a:t>
            </a:r>
            <a:r>
              <a:rPr i="1" spc="100" dirty="0">
                <a:latin typeface="Bookman Old Style"/>
                <a:cs typeface="Bookman Old Style"/>
              </a:rPr>
              <a:t>NP</a:t>
            </a:r>
          </a:p>
          <a:p>
            <a:pPr marL="328930">
              <a:lnSpc>
                <a:spcPct val="100000"/>
              </a:lnSpc>
              <a:spcBef>
                <a:spcPts val="265"/>
              </a:spcBef>
              <a:tabLst>
                <a:tab pos="664845" algn="l"/>
              </a:tabLst>
            </a:pPr>
            <a:r>
              <a:rPr b="0" i="1" spc="-225" dirty="0">
                <a:latin typeface="Georgia"/>
                <a:cs typeface="Georgia"/>
              </a:rPr>
              <a:t>V	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sings</a:t>
            </a:r>
            <a:r>
              <a:rPr b="0" spc="-1150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b="0" i="1" spc="-395" dirty="0">
                <a:latin typeface="Meiryo"/>
                <a:cs typeface="Meiryo"/>
              </a:rPr>
              <a:t>| 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eats</a:t>
            </a:r>
          </a:p>
          <a:p>
            <a:pPr marL="328930">
              <a:lnSpc>
                <a:spcPct val="100000"/>
              </a:lnSpc>
              <a:spcBef>
                <a:spcPts val="265"/>
              </a:spcBef>
            </a:pPr>
            <a:r>
              <a:rPr b="0" i="1" spc="60" dirty="0">
                <a:latin typeface="Georgia"/>
                <a:cs typeface="Georgia"/>
              </a:rPr>
              <a:t>N 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cat </a:t>
            </a:r>
            <a:r>
              <a:rPr b="0" i="1" spc="-395" dirty="0">
                <a:latin typeface="Meiryo"/>
                <a:cs typeface="Meiryo"/>
              </a:rPr>
              <a:t>| 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song</a:t>
            </a:r>
            <a:r>
              <a:rPr b="0" spc="-969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b="0" i="1" spc="-395" dirty="0">
                <a:latin typeface="Meiryo"/>
                <a:cs typeface="Meiryo"/>
              </a:rPr>
              <a:t>| 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canary</a:t>
            </a:r>
          </a:p>
          <a:p>
            <a:pPr marL="12700" marR="5080">
              <a:lnSpc>
                <a:spcPct val="109000"/>
              </a:lnSpc>
              <a:spcBef>
                <a:spcPts val="1525"/>
              </a:spcBef>
            </a:pPr>
            <a:r>
              <a:rPr spc="15" dirty="0"/>
              <a:t>This </a:t>
            </a:r>
            <a:r>
              <a:rPr spc="10" dirty="0"/>
              <a:t>generates “the </a:t>
            </a:r>
            <a:r>
              <a:rPr spc="15" dirty="0"/>
              <a:t>canary </a:t>
            </a:r>
            <a:r>
              <a:rPr spc="10" dirty="0"/>
              <a:t>sings the song”, </a:t>
            </a:r>
            <a:r>
              <a:rPr spc="15" dirty="0"/>
              <a:t>but  </a:t>
            </a:r>
            <a:r>
              <a:rPr spc="10" dirty="0"/>
              <a:t>also “the </a:t>
            </a:r>
            <a:r>
              <a:rPr spc="15" dirty="0"/>
              <a:t>song </a:t>
            </a:r>
            <a:r>
              <a:rPr spc="10" dirty="0"/>
              <a:t>eats the</a:t>
            </a:r>
            <a:r>
              <a:rPr spc="-25" dirty="0"/>
              <a:t> </a:t>
            </a:r>
            <a:r>
              <a:rPr spc="10" dirty="0"/>
              <a:t>cat”.</a:t>
            </a:r>
          </a:p>
          <a:p>
            <a:pPr marL="12700" marR="5080">
              <a:lnSpc>
                <a:spcPct val="109000"/>
              </a:lnSpc>
              <a:spcBef>
                <a:spcPts val="1545"/>
              </a:spcBef>
              <a:tabLst>
                <a:tab pos="845185" algn="l"/>
                <a:tab pos="1702435" algn="l"/>
                <a:tab pos="3347085" algn="l"/>
                <a:tab pos="3889375" algn="l"/>
                <a:tab pos="5017770" algn="l"/>
                <a:tab pos="6824345" algn="l"/>
              </a:tabLst>
            </a:pPr>
            <a:r>
              <a:rPr spc="15" dirty="0"/>
              <a:t>This	</a:t>
            </a:r>
            <a:r>
              <a:rPr spc="20" dirty="0"/>
              <a:t>CFG	</a:t>
            </a:r>
            <a:r>
              <a:rPr spc="10" dirty="0"/>
              <a:t>generates	all	“legal”	sentences,	not  just </a:t>
            </a:r>
            <a:r>
              <a:rPr spc="15" dirty="0"/>
              <a:t>meaningful</a:t>
            </a:r>
            <a:r>
              <a:rPr spc="-5" dirty="0"/>
              <a:t> </a:t>
            </a:r>
            <a:r>
              <a:rPr spc="10" dirty="0"/>
              <a:t>ones.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AED7E-0917-42F3-9B22-3940AA330937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3AFF96EA-074C-415F-A793-8BDFBA97768B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56BEF-8742-4F03-9FB9-1964AC5A59E9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pc="-5" dirty="0"/>
              <a:t>Goddard 6a:</a:t>
            </a:r>
            <a:r>
              <a:rPr spc="15" dirty="0"/>
              <a:t> </a:t>
            </a:r>
            <a:fld id="{81D60167-4931-47E6-BA6A-407CBD079E47}" type="slidenum">
              <a:rPr spc="-5" dirty="0"/>
              <a:t>19</a:t>
            </a:fld>
            <a:endParaRPr spc="-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48366" y="920724"/>
            <a:ext cx="196215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5" dirty="0"/>
              <a:t>Summary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8900" y="2007722"/>
            <a:ext cx="7341234" cy="24669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09000"/>
              </a:lnSpc>
              <a:spcBef>
                <a:spcPts val="90"/>
              </a:spcBef>
            </a:pPr>
            <a:r>
              <a:rPr sz="2450" b="0" spc="15" dirty="0">
                <a:latin typeface="Bookman Old Style"/>
                <a:cs typeface="Bookman Old Style"/>
              </a:rPr>
              <a:t>A context-free grammar (CFG) </a:t>
            </a:r>
            <a:r>
              <a:rPr sz="2450" b="0" spc="10" dirty="0">
                <a:latin typeface="Bookman Old Style"/>
                <a:cs typeface="Bookman Old Style"/>
              </a:rPr>
              <a:t>consists of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10" dirty="0">
                <a:latin typeface="Bookman Old Style"/>
                <a:cs typeface="Bookman Old Style"/>
              </a:rPr>
              <a:t>set  of </a:t>
            </a:r>
            <a:r>
              <a:rPr sz="2450" b="0" spc="15" dirty="0">
                <a:latin typeface="Bookman Old Style"/>
                <a:cs typeface="Bookman Old Style"/>
              </a:rPr>
              <a:t>productions </a:t>
            </a:r>
            <a:r>
              <a:rPr sz="2450" b="0" spc="10" dirty="0">
                <a:latin typeface="Bookman Old Style"/>
                <a:cs typeface="Bookman Old Style"/>
              </a:rPr>
              <a:t>that </a:t>
            </a:r>
            <a:r>
              <a:rPr sz="2450" b="0" spc="15" dirty="0">
                <a:latin typeface="Bookman Old Style"/>
                <a:cs typeface="Bookman Old Style"/>
              </a:rPr>
              <a:t>you use </a:t>
            </a:r>
            <a:r>
              <a:rPr sz="2450" b="0" spc="10" dirty="0">
                <a:latin typeface="Bookman Old Style"/>
                <a:cs typeface="Bookman Old Style"/>
              </a:rPr>
              <a:t>to </a:t>
            </a:r>
            <a:r>
              <a:rPr sz="2450" b="0" spc="15" dirty="0">
                <a:latin typeface="Bookman Old Style"/>
                <a:cs typeface="Bookman Old Style"/>
              </a:rPr>
              <a:t>replace a </a:t>
            </a:r>
            <a:r>
              <a:rPr sz="2450" b="0" spc="10" dirty="0">
                <a:latin typeface="Bookman Old Style"/>
                <a:cs typeface="Bookman Old Style"/>
              </a:rPr>
              <a:t>vari-  able </a:t>
            </a:r>
            <a:r>
              <a:rPr sz="2450" b="0" spc="15" dirty="0">
                <a:latin typeface="Bookman Old Style"/>
                <a:cs typeface="Bookman Old Style"/>
              </a:rPr>
              <a:t>by a </a:t>
            </a:r>
            <a:r>
              <a:rPr sz="2450" b="0" spc="10" dirty="0">
                <a:latin typeface="Bookman Old Style"/>
                <a:cs typeface="Bookman Old Style"/>
              </a:rPr>
              <a:t>string of variables </a:t>
            </a:r>
            <a:r>
              <a:rPr sz="2450" b="0" spc="15" dirty="0">
                <a:latin typeface="Bookman Old Style"/>
                <a:cs typeface="Bookman Old Style"/>
              </a:rPr>
              <a:t>and </a:t>
            </a:r>
            <a:r>
              <a:rPr sz="2450" b="0" spc="20" dirty="0">
                <a:latin typeface="Bookman Old Style"/>
                <a:cs typeface="Bookman Old Style"/>
              </a:rPr>
              <a:t>terminals. </a:t>
            </a:r>
            <a:r>
              <a:rPr sz="2450" b="0" spc="15" dirty="0">
                <a:latin typeface="Bookman Old Style"/>
                <a:cs typeface="Bookman Old Style"/>
              </a:rPr>
              <a:t>The  language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b="0" spc="15" dirty="0">
                <a:latin typeface="Bookman Old Style"/>
                <a:cs typeface="Bookman Old Style"/>
              </a:rPr>
              <a:t>a grammar </a:t>
            </a:r>
            <a:r>
              <a:rPr sz="2450" b="0" spc="10" dirty="0">
                <a:latin typeface="Bookman Old Style"/>
                <a:cs typeface="Bookman Old Style"/>
              </a:rPr>
              <a:t>is the set of strings it  generates. </a:t>
            </a:r>
            <a:r>
              <a:rPr sz="2450" b="0" spc="15" dirty="0">
                <a:latin typeface="Bookman Old Style"/>
                <a:cs typeface="Bookman Old Style"/>
              </a:rPr>
              <a:t>A language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0" spc="15" dirty="0">
                <a:latin typeface="Bookman Old Style"/>
                <a:cs typeface="Bookman Old Style"/>
              </a:rPr>
              <a:t>context-free </a:t>
            </a:r>
            <a:r>
              <a:rPr sz="2450" b="0" spc="5" dirty="0">
                <a:latin typeface="Bookman Old Style"/>
                <a:cs typeface="Bookman Old Style"/>
              </a:rPr>
              <a:t>if </a:t>
            </a:r>
            <a:r>
              <a:rPr sz="2450" b="0" spc="15" dirty="0">
                <a:latin typeface="Bookman Old Style"/>
                <a:cs typeface="Bookman Old Style"/>
              </a:rPr>
              <a:t>there </a:t>
            </a:r>
            <a:r>
              <a:rPr sz="2450" b="0" spc="10" dirty="0">
                <a:latin typeface="Bookman Old Style"/>
                <a:cs typeface="Bookman Old Style"/>
              </a:rPr>
              <a:t>is 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20" dirty="0">
                <a:latin typeface="Bookman Old Style"/>
                <a:cs typeface="Bookman Old Style"/>
              </a:rPr>
              <a:t>CFG </a:t>
            </a:r>
            <a:r>
              <a:rPr sz="2450" b="0" spc="10" dirty="0">
                <a:latin typeface="Bookman Old Style"/>
                <a:cs typeface="Bookman Old Style"/>
              </a:rPr>
              <a:t>for</a:t>
            </a:r>
            <a:r>
              <a:rPr sz="2450" b="0" spc="-2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it.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C61B11-C617-4B38-B7EE-3D1C95CB2F7E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DC540CE2-FD6B-4E0D-BE13-A8FEC381AD26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444DF-CA5B-43A3-A56C-6C37247F4BEB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0" dirty="0"/>
              <a:t>Context-Free</a:t>
            </a:r>
            <a:r>
              <a:rPr spc="-40" dirty="0"/>
              <a:t> </a:t>
            </a:r>
            <a:r>
              <a:rPr spc="15" dirty="0"/>
              <a:t>Grammars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85264" y="3443991"/>
            <a:ext cx="6888480" cy="8394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7960" marR="5080" indent="-175895">
              <a:lnSpc>
                <a:spcPct val="109000"/>
              </a:lnSpc>
              <a:spcBef>
                <a:spcPts val="90"/>
              </a:spcBef>
            </a:pPr>
            <a:r>
              <a:rPr sz="2450" b="0" i="1" spc="15" dirty="0">
                <a:solidFill>
                  <a:srgbClr val="3C7F31"/>
                </a:solidFill>
                <a:latin typeface="Bookman Old Style"/>
                <a:cs typeface="Bookman Old Style"/>
              </a:rPr>
              <a:t>A grammar </a:t>
            </a:r>
            <a:r>
              <a:rPr sz="2450" b="0" i="1" spc="10" dirty="0">
                <a:solidFill>
                  <a:srgbClr val="3C7F31"/>
                </a:solidFill>
                <a:latin typeface="Bookman Old Style"/>
                <a:cs typeface="Bookman Old Style"/>
              </a:rPr>
              <a:t>is </a:t>
            </a:r>
            <a:r>
              <a:rPr sz="2450" b="0" i="1" spc="15" dirty="0">
                <a:solidFill>
                  <a:srgbClr val="3C7F31"/>
                </a:solidFill>
                <a:latin typeface="Bookman Old Style"/>
                <a:cs typeface="Bookman Old Style"/>
              </a:rPr>
              <a:t>a </a:t>
            </a:r>
            <a:r>
              <a:rPr sz="2450" b="0" i="1" spc="10" dirty="0">
                <a:solidFill>
                  <a:srgbClr val="3C7F31"/>
                </a:solidFill>
                <a:latin typeface="Bookman Old Style"/>
                <a:cs typeface="Bookman Old Style"/>
              </a:rPr>
              <a:t>set of rules for putting strings  together </a:t>
            </a:r>
            <a:r>
              <a:rPr sz="2450" b="0" i="1" spc="15" dirty="0">
                <a:solidFill>
                  <a:srgbClr val="3C7F31"/>
                </a:solidFill>
                <a:latin typeface="Bookman Old Style"/>
                <a:cs typeface="Bookman Old Style"/>
              </a:rPr>
              <a:t>and so </a:t>
            </a:r>
            <a:r>
              <a:rPr sz="2450" b="0" i="1" spc="10" dirty="0">
                <a:solidFill>
                  <a:srgbClr val="3C7F31"/>
                </a:solidFill>
                <a:latin typeface="Bookman Old Style"/>
                <a:cs typeface="Bookman Old Style"/>
              </a:rPr>
              <a:t>corresponds to </a:t>
            </a:r>
            <a:r>
              <a:rPr sz="2450" b="0" i="1" spc="15" dirty="0">
                <a:solidFill>
                  <a:srgbClr val="3C7F31"/>
                </a:solidFill>
                <a:latin typeface="Bookman Old Style"/>
                <a:cs typeface="Bookman Old Style"/>
              </a:rPr>
              <a:t>a</a:t>
            </a:r>
            <a:r>
              <a:rPr sz="2450" b="0" i="1" spc="-60" dirty="0">
                <a:solidFill>
                  <a:srgbClr val="3C7F31"/>
                </a:solidFill>
                <a:latin typeface="Bookman Old Style"/>
                <a:cs typeface="Bookman Old Style"/>
              </a:rPr>
              <a:t> </a:t>
            </a:r>
            <a:r>
              <a:rPr sz="2450" b="0" i="1" spc="15" dirty="0">
                <a:solidFill>
                  <a:srgbClr val="3C7F31"/>
                </a:solidFill>
                <a:latin typeface="Bookman Old Style"/>
                <a:cs typeface="Bookman Old Style"/>
              </a:rPr>
              <a:t>language.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6ACDB-CC56-4F76-86C5-E7D0FD172660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6EE23BF2-E866-448D-8861-2B5FB4D402F5}" type="datetime1">
              <a:rPr lang="en-US" smtClean="0"/>
              <a:t>9/15/2020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72D40-7C56-41B2-A6B6-53FDD9683797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02099" y="920724"/>
            <a:ext cx="165481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15" dirty="0"/>
              <a:t>Practice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52550" y="2036875"/>
            <a:ext cx="7510780" cy="288544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18745">
              <a:lnSpc>
                <a:spcPct val="100000"/>
              </a:lnSpc>
              <a:spcBef>
                <a:spcPts val="125"/>
              </a:spcBef>
            </a:pPr>
            <a:r>
              <a:rPr sz="2450" b="0" spc="15" dirty="0">
                <a:latin typeface="Bookman Old Style"/>
                <a:cs typeface="Bookman Old Style"/>
              </a:rPr>
              <a:t>Give grammars </a:t>
            </a:r>
            <a:r>
              <a:rPr sz="2450" b="0" spc="10" dirty="0">
                <a:latin typeface="Bookman Old Style"/>
                <a:cs typeface="Bookman Old Style"/>
              </a:rPr>
              <a:t>for the following </a:t>
            </a:r>
            <a:r>
              <a:rPr sz="2450" b="0" spc="15" dirty="0">
                <a:latin typeface="Bookman Old Style"/>
                <a:cs typeface="Bookman Old Style"/>
              </a:rPr>
              <a:t>two</a:t>
            </a:r>
            <a:r>
              <a:rPr sz="2450" b="0" spc="-4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languages:</a:t>
            </a:r>
            <a:endParaRPr sz="245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300">
              <a:latin typeface="Bookman Old Style"/>
              <a:cs typeface="Bookman Old Style"/>
            </a:endParaRPr>
          </a:p>
          <a:p>
            <a:pPr marL="434975" marR="68580" indent="-359410" algn="just">
              <a:lnSpc>
                <a:spcPct val="109000"/>
              </a:lnSpc>
              <a:buAutoNum type="arabicPeriod"/>
              <a:tabLst>
                <a:tab pos="435609" algn="l"/>
              </a:tabLst>
            </a:pPr>
            <a:r>
              <a:rPr sz="2450" b="0" spc="10" dirty="0">
                <a:latin typeface="Bookman Old Style"/>
                <a:cs typeface="Bookman Old Style"/>
              </a:rPr>
              <a:t>All </a:t>
            </a:r>
            <a:r>
              <a:rPr sz="2450" b="0" spc="15" dirty="0">
                <a:latin typeface="Bookman Old Style"/>
                <a:cs typeface="Bookman Old Style"/>
              </a:rPr>
              <a:t>binary </a:t>
            </a:r>
            <a:r>
              <a:rPr sz="2450" b="0" spc="10" dirty="0">
                <a:latin typeface="Bookman Old Style"/>
                <a:cs typeface="Bookman Old Style"/>
              </a:rPr>
              <a:t>strings </a:t>
            </a:r>
            <a:r>
              <a:rPr sz="2450" b="0" spc="15" dirty="0">
                <a:latin typeface="Bookman Old Style"/>
                <a:cs typeface="Bookman Old Style"/>
              </a:rPr>
              <a:t>with both an even number 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b="0" spc="15" dirty="0">
                <a:latin typeface="Bookman Old Style"/>
                <a:cs typeface="Bookman Old Style"/>
              </a:rPr>
              <a:t>zeroes and an even number </a:t>
            </a:r>
            <a:r>
              <a:rPr sz="2450" b="0" spc="10" dirty="0">
                <a:latin typeface="Bookman Old Style"/>
                <a:cs typeface="Bookman Old Style"/>
              </a:rPr>
              <a:t>of</a:t>
            </a:r>
            <a:r>
              <a:rPr sz="2450" b="0" spc="-6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ones.</a:t>
            </a:r>
            <a:endParaRPr sz="2450">
              <a:latin typeface="Bookman Old Style"/>
              <a:cs typeface="Bookman Old Style"/>
            </a:endParaRPr>
          </a:p>
          <a:p>
            <a:pPr marL="434975" marR="68580" indent="-359410" algn="just">
              <a:lnSpc>
                <a:spcPct val="109000"/>
              </a:lnSpc>
              <a:spcBef>
                <a:spcPts val="795"/>
              </a:spcBef>
              <a:buAutoNum type="arabicPeriod"/>
              <a:tabLst>
                <a:tab pos="435609" algn="l"/>
              </a:tabLst>
            </a:pPr>
            <a:r>
              <a:rPr sz="2450" b="0" spc="10" dirty="0">
                <a:latin typeface="Bookman Old Style"/>
                <a:cs typeface="Bookman Old Style"/>
              </a:rPr>
              <a:t>All strings of the </a:t>
            </a:r>
            <a:r>
              <a:rPr sz="2450" b="0" spc="35" dirty="0">
                <a:latin typeface="Bookman Old Style"/>
                <a:cs typeface="Bookman Old Style"/>
              </a:rPr>
              <a:t>form </a:t>
            </a:r>
            <a:r>
              <a:rPr sz="2450" spc="-5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3075" i="1" spc="-82" baseline="24390" dirty="0">
                <a:latin typeface="Georgia"/>
                <a:cs typeface="Georgia"/>
              </a:rPr>
              <a:t>a</a:t>
            </a:r>
            <a:r>
              <a:rPr sz="2450" spc="-5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3075" i="1" spc="-82" baseline="24390" dirty="0">
                <a:latin typeface="Georgia"/>
                <a:cs typeface="Georgia"/>
              </a:rPr>
              <a:t>b</a:t>
            </a:r>
            <a:r>
              <a:rPr sz="2450" spc="-5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3075" i="1" spc="-82" baseline="24390" dirty="0">
                <a:latin typeface="Georgia"/>
                <a:cs typeface="Georgia"/>
              </a:rPr>
              <a:t>c </a:t>
            </a:r>
            <a:r>
              <a:rPr sz="2450" b="0" spc="15" dirty="0">
                <a:latin typeface="Bookman Old Style"/>
                <a:cs typeface="Bookman Old Style"/>
              </a:rPr>
              <a:t>where </a:t>
            </a:r>
            <a:r>
              <a:rPr sz="2450" i="1" spc="-130" dirty="0">
                <a:latin typeface="Georgia"/>
                <a:cs typeface="Georgia"/>
              </a:rPr>
              <a:t>a </a:t>
            </a:r>
            <a:r>
              <a:rPr sz="2450" spc="-5" dirty="0">
                <a:latin typeface="Tahoma"/>
                <a:cs typeface="Tahoma"/>
              </a:rPr>
              <a:t>+ </a:t>
            </a:r>
            <a:r>
              <a:rPr sz="2450" i="1" spc="-70" dirty="0">
                <a:latin typeface="Georgia"/>
                <a:cs typeface="Georgia"/>
              </a:rPr>
              <a:t>c </a:t>
            </a:r>
            <a:r>
              <a:rPr sz="2450" spc="-5" dirty="0">
                <a:latin typeface="Tahoma"/>
                <a:cs typeface="Tahoma"/>
              </a:rPr>
              <a:t>= </a:t>
            </a:r>
            <a:r>
              <a:rPr sz="2450" i="1" spc="-160" dirty="0">
                <a:latin typeface="Georgia"/>
                <a:cs typeface="Georgia"/>
              </a:rPr>
              <a:t>b</a:t>
            </a:r>
            <a:r>
              <a:rPr sz="2450" b="0" spc="-160" dirty="0">
                <a:latin typeface="Bookman Old Style"/>
                <a:cs typeface="Bookman Old Style"/>
              </a:rPr>
              <a:t>.  </a:t>
            </a:r>
            <a:r>
              <a:rPr sz="2450" b="0" spc="10" dirty="0">
                <a:latin typeface="Bookman Old Style"/>
                <a:cs typeface="Bookman Old Style"/>
              </a:rPr>
              <a:t>(Hint: it’s the </a:t>
            </a:r>
            <a:r>
              <a:rPr sz="2450" b="0" spc="15" dirty="0">
                <a:latin typeface="Bookman Old Style"/>
                <a:cs typeface="Bookman Old Style"/>
              </a:rPr>
              <a:t>concatenation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b="0" spc="15" dirty="0">
                <a:latin typeface="Bookman Old Style"/>
                <a:cs typeface="Bookman Old Style"/>
              </a:rPr>
              <a:t>two simpler  </a:t>
            </a:r>
            <a:r>
              <a:rPr sz="2450" b="0" spc="10" dirty="0">
                <a:latin typeface="Bookman Old Style"/>
                <a:cs typeface="Bookman Old Style"/>
              </a:rPr>
              <a:t>languages.)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3CDFFE-4535-4067-94B3-1F6DF34F15F0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233F2BD2-D091-49C5-86DF-F907788E67A2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CEDA58-6E2A-48D8-8FA9-75D78A0DDCD7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708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9307" y="920724"/>
            <a:ext cx="326009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15" dirty="0"/>
              <a:t>Practice</a:t>
            </a:r>
            <a:r>
              <a:rPr spc="-5" dirty="0"/>
              <a:t> </a:t>
            </a:r>
            <a:r>
              <a:rPr spc="15" dirty="0"/>
              <a:t>Solutions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pc="10" dirty="0"/>
              <a:t>1)</a:t>
            </a:r>
          </a:p>
          <a:p>
            <a:pPr marL="328295" marR="5080">
              <a:lnSpc>
                <a:spcPct val="109000"/>
              </a:lnSpc>
              <a:spcBef>
                <a:spcPts val="459"/>
              </a:spcBef>
              <a:tabLst>
                <a:tab pos="2281555" algn="l"/>
              </a:tabLst>
            </a:pPr>
            <a:r>
              <a:rPr b="0" i="1" spc="114" dirty="0">
                <a:latin typeface="Georgia"/>
                <a:cs typeface="Georgia"/>
              </a:rPr>
              <a:t>S 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14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140" dirty="0">
                <a:latin typeface="Georgia"/>
                <a:cs typeface="Georgia"/>
              </a:rPr>
              <a:t>X</a:t>
            </a:r>
            <a:r>
              <a:rPr b="0" i="1" spc="260" dirty="0">
                <a:latin typeface="Georgia"/>
                <a:cs typeface="Georgia"/>
              </a:rPr>
              <a:t> </a:t>
            </a:r>
            <a:r>
              <a:rPr b="0" i="1" spc="-395" dirty="0">
                <a:latin typeface="Meiryo"/>
                <a:cs typeface="Meiryo"/>
              </a:rPr>
              <a:t>|</a:t>
            </a:r>
            <a:r>
              <a:rPr b="0" i="1" spc="-140" dirty="0">
                <a:latin typeface="Meiryo"/>
                <a:cs typeface="Meiryo"/>
              </a:rPr>
              <a:t> </a:t>
            </a:r>
            <a:r>
              <a:rPr b="0" spc="-4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i="1" spc="-45" dirty="0">
                <a:latin typeface="Georgia"/>
                <a:cs typeface="Georgia"/>
              </a:rPr>
              <a:t>Y	</a:t>
            </a:r>
            <a:r>
              <a:rPr b="0" i="1" spc="-395" dirty="0">
                <a:latin typeface="Meiryo"/>
                <a:cs typeface="Meiryo"/>
              </a:rPr>
              <a:t>| </a:t>
            </a:r>
            <a:r>
              <a:rPr b="0" i="1" dirty="0">
                <a:solidFill>
                  <a:srgbClr val="B6321C"/>
                </a:solidFill>
                <a:latin typeface="Georgia"/>
                <a:cs typeface="Georgia"/>
              </a:rPr>
              <a:t>ε  </a:t>
            </a:r>
            <a:r>
              <a:rPr b="0" i="1" spc="270" dirty="0">
                <a:latin typeface="Georgia"/>
                <a:cs typeface="Georgia"/>
              </a:rPr>
              <a:t>X 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6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65" dirty="0">
                <a:latin typeface="Georgia"/>
                <a:cs typeface="Georgia"/>
              </a:rPr>
              <a:t>S </a:t>
            </a:r>
            <a:r>
              <a:rPr b="0" i="1" spc="-395" dirty="0">
                <a:latin typeface="Meiryo"/>
                <a:cs typeface="Meiryo"/>
              </a:rPr>
              <a:t>|</a:t>
            </a:r>
            <a:r>
              <a:rPr b="0" i="1" spc="-160" dirty="0">
                <a:latin typeface="Meiryo"/>
                <a:cs typeface="Meiryo"/>
              </a:rPr>
              <a:t> </a:t>
            </a:r>
            <a:r>
              <a:rPr b="0" spc="10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i="1" spc="100" dirty="0">
                <a:latin typeface="Georgia"/>
                <a:cs typeface="Georgia"/>
              </a:rPr>
              <a:t>Z</a:t>
            </a:r>
          </a:p>
          <a:p>
            <a:pPr marL="328295" marR="410845">
              <a:lnSpc>
                <a:spcPct val="109000"/>
              </a:lnSpc>
              <a:tabLst>
                <a:tab pos="663575" algn="l"/>
                <a:tab pos="1575435" algn="l"/>
              </a:tabLst>
            </a:pPr>
            <a:r>
              <a:rPr b="0" i="1" spc="-100" dirty="0">
                <a:latin typeface="Georgia"/>
                <a:cs typeface="Georgia"/>
              </a:rPr>
              <a:t>Y	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6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i="1" spc="65" dirty="0">
                <a:latin typeface="Georgia"/>
                <a:cs typeface="Georgia"/>
              </a:rPr>
              <a:t>S </a:t>
            </a:r>
            <a:r>
              <a:rPr b="0" i="1" spc="-395" dirty="0">
                <a:latin typeface="Meiryo"/>
                <a:cs typeface="Meiryo"/>
              </a:rPr>
              <a:t>| </a:t>
            </a:r>
            <a:r>
              <a:rPr b="0" spc="10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100" dirty="0">
                <a:latin typeface="Georgia"/>
                <a:cs typeface="Georgia"/>
              </a:rPr>
              <a:t>Z  </a:t>
            </a:r>
            <a:r>
              <a:rPr b="0" i="1" spc="185" dirty="0">
                <a:latin typeface="Georgia"/>
                <a:cs typeface="Georgia"/>
              </a:rPr>
              <a:t>Z</a:t>
            </a:r>
            <a:r>
              <a:rPr b="0" i="1" spc="280" dirty="0">
                <a:latin typeface="Georgia"/>
                <a:cs typeface="Georgia"/>
              </a:rPr>
              <a:t> </a:t>
            </a:r>
            <a:r>
              <a:rPr b="0" i="1" spc="25" dirty="0">
                <a:latin typeface="Meiryo"/>
                <a:cs typeface="Meiryo"/>
              </a:rPr>
              <a:t>→</a:t>
            </a:r>
            <a:r>
              <a:rPr b="0" i="1" spc="-140" dirty="0">
                <a:latin typeface="Meiryo"/>
                <a:cs typeface="Meiryo"/>
              </a:rPr>
              <a:t> </a:t>
            </a:r>
            <a:r>
              <a:rPr b="0" spc="-4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-45" dirty="0">
                <a:latin typeface="Georgia"/>
                <a:cs typeface="Georgia"/>
              </a:rPr>
              <a:t>Y	</a:t>
            </a:r>
            <a:r>
              <a:rPr b="0" i="1" spc="-395" dirty="0">
                <a:latin typeface="Meiryo"/>
                <a:cs typeface="Meiryo"/>
              </a:rPr>
              <a:t>|</a:t>
            </a:r>
            <a:r>
              <a:rPr b="0" i="1" spc="-229" dirty="0">
                <a:latin typeface="Meiryo"/>
                <a:cs typeface="Meiryo"/>
              </a:rPr>
              <a:t> </a:t>
            </a:r>
            <a:r>
              <a:rPr b="0" spc="14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i="1" spc="140" dirty="0">
                <a:latin typeface="Georgia"/>
                <a:cs typeface="Georgia"/>
              </a:rPr>
              <a:t>X</a:t>
            </a:r>
          </a:p>
          <a:p>
            <a:pPr marL="12700">
              <a:lnSpc>
                <a:spcPct val="100000"/>
              </a:lnSpc>
              <a:spcBef>
                <a:spcPts val="2990"/>
              </a:spcBef>
            </a:pPr>
            <a:r>
              <a:rPr spc="10" dirty="0"/>
              <a:t>2)</a:t>
            </a:r>
          </a:p>
          <a:p>
            <a:pPr marL="328295">
              <a:lnSpc>
                <a:spcPct val="100000"/>
              </a:lnSpc>
              <a:spcBef>
                <a:spcPts val="725"/>
              </a:spcBef>
            </a:pPr>
            <a:r>
              <a:rPr b="0" i="1" spc="114" dirty="0">
                <a:latin typeface="Georgia"/>
                <a:cs typeface="Georgia"/>
              </a:rPr>
              <a:t>S </a:t>
            </a:r>
            <a:r>
              <a:rPr b="0" i="1" spc="25" dirty="0">
                <a:latin typeface="Meiryo"/>
                <a:cs typeface="Meiryo"/>
              </a:rPr>
              <a:t>→</a:t>
            </a:r>
            <a:r>
              <a:rPr b="0" i="1" spc="-35" dirty="0">
                <a:latin typeface="Meiryo"/>
                <a:cs typeface="Meiryo"/>
              </a:rPr>
              <a:t> </a:t>
            </a:r>
            <a:r>
              <a:rPr b="0" i="1" spc="15" dirty="0">
                <a:latin typeface="Georgia"/>
                <a:cs typeface="Georgia"/>
              </a:rPr>
              <a:t>TU</a:t>
            </a:r>
          </a:p>
          <a:p>
            <a:pPr marL="328295" marR="518159">
              <a:lnSpc>
                <a:spcPct val="109000"/>
              </a:lnSpc>
              <a:tabLst>
                <a:tab pos="639445" algn="l"/>
              </a:tabLst>
            </a:pPr>
            <a:r>
              <a:rPr b="0" i="1" spc="-100" dirty="0">
                <a:latin typeface="Georgia"/>
                <a:cs typeface="Georgia"/>
              </a:rPr>
              <a:t>T	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-4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-40" dirty="0">
                <a:latin typeface="Georgia"/>
                <a:cs typeface="Georgia"/>
              </a:rPr>
              <a:t>T 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spc="-1000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b="0" i="1" spc="-395" dirty="0">
                <a:latin typeface="Meiryo"/>
                <a:cs typeface="Meiryo"/>
              </a:rPr>
              <a:t>| </a:t>
            </a:r>
            <a:r>
              <a:rPr b="0" i="1" dirty="0">
                <a:solidFill>
                  <a:srgbClr val="B6321C"/>
                </a:solidFill>
                <a:latin typeface="Georgia"/>
                <a:cs typeface="Georgia"/>
              </a:rPr>
              <a:t>ε  </a:t>
            </a:r>
            <a:r>
              <a:rPr b="0" i="1" spc="-204" dirty="0">
                <a:latin typeface="Georgia"/>
                <a:cs typeface="Georgia"/>
              </a:rPr>
              <a:t>U 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-9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i="1" spc="-95" dirty="0">
                <a:latin typeface="Georgia"/>
                <a:cs typeface="Georgia"/>
              </a:rPr>
              <a:t>U 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spc="-860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b="0" i="1" spc="-395" dirty="0">
                <a:latin typeface="Meiryo"/>
                <a:cs typeface="Meiryo"/>
              </a:rPr>
              <a:t>| </a:t>
            </a:r>
            <a:r>
              <a:rPr b="0" i="1" dirty="0">
                <a:solidFill>
                  <a:srgbClr val="B6321C"/>
                </a:solidFill>
                <a:latin typeface="Georgia"/>
                <a:cs typeface="Georgia"/>
              </a:rPr>
              <a:t>ε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752975" y="2876593"/>
            <a:ext cx="3587115" cy="12465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33020" algn="just">
              <a:lnSpc>
                <a:spcPct val="109000"/>
              </a:lnSpc>
              <a:spcBef>
                <a:spcPts val="90"/>
              </a:spcBef>
            </a:pPr>
            <a:r>
              <a:rPr sz="2450" b="0" spc="15" dirty="0">
                <a:latin typeface="Bookman Old Style"/>
                <a:cs typeface="Bookman Old Style"/>
              </a:rPr>
              <a:t>(odd zeroes, even</a:t>
            </a:r>
            <a:r>
              <a:rPr sz="2450" b="0" spc="-8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ones)  </a:t>
            </a:r>
            <a:r>
              <a:rPr sz="2450" b="0" spc="15" dirty="0">
                <a:latin typeface="Bookman Old Style"/>
                <a:cs typeface="Bookman Old Style"/>
              </a:rPr>
              <a:t>(odd </a:t>
            </a:r>
            <a:r>
              <a:rPr sz="2450" b="0" spc="10" dirty="0">
                <a:latin typeface="Bookman Old Style"/>
                <a:cs typeface="Bookman Old Style"/>
              </a:rPr>
              <a:t>ones, </a:t>
            </a:r>
            <a:r>
              <a:rPr sz="2450" b="0" spc="15" dirty="0">
                <a:latin typeface="Bookman Old Style"/>
                <a:cs typeface="Bookman Old Style"/>
              </a:rPr>
              <a:t>even zeroes)  (odd </a:t>
            </a:r>
            <a:r>
              <a:rPr sz="2450" b="0" spc="10" dirty="0">
                <a:latin typeface="Bookman Old Style"/>
                <a:cs typeface="Bookman Old Style"/>
              </a:rPr>
              <a:t>ones, </a:t>
            </a:r>
            <a:r>
              <a:rPr sz="2450" b="0" spc="15" dirty="0">
                <a:latin typeface="Bookman Old Style"/>
                <a:cs typeface="Bookman Old Style"/>
              </a:rPr>
              <a:t>odd</a:t>
            </a:r>
            <a:r>
              <a:rPr sz="2450" b="0" spc="-5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zeroes)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191B11A-4512-4EFB-82D5-A2F4439DBAFB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D39C488C-7874-4B17-A99D-A5E23AF35FD0}" type="datetime1">
              <a:rPr lang="en-US" smtClean="0"/>
              <a:t>9/15/2020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205622-4843-4CF5-BB04-DC1D40A6BFB3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9558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69791" y="920724"/>
            <a:ext cx="2118995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5" dirty="0"/>
              <a:t>Grammars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9027" y="2036875"/>
            <a:ext cx="7340600" cy="339344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1" i="1" spc="20" dirty="0">
                <a:solidFill>
                  <a:srgbClr val="B6321C"/>
                </a:solidFill>
                <a:latin typeface="Bookman Old Style"/>
                <a:cs typeface="Bookman Old Style"/>
              </a:rPr>
              <a:t>grammar </a:t>
            </a:r>
            <a:r>
              <a:rPr sz="2450" b="0" spc="10" dirty="0">
                <a:latin typeface="Bookman Old Style"/>
                <a:cs typeface="Bookman Old Style"/>
              </a:rPr>
              <a:t>consists</a:t>
            </a:r>
            <a:r>
              <a:rPr sz="2450" b="0" spc="13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of:</a:t>
            </a:r>
            <a:endParaRPr sz="2450">
              <a:latin typeface="Bookman Old Style"/>
              <a:cs typeface="Bookman Old Style"/>
            </a:endParaRPr>
          </a:p>
          <a:p>
            <a:pPr marL="328295" marR="5080" indent="-208279" algn="just">
              <a:lnSpc>
                <a:spcPct val="109000"/>
              </a:lnSpc>
              <a:spcBef>
                <a:spcPts val="2730"/>
              </a:spcBef>
              <a:buChar char="•"/>
              <a:tabLst>
                <a:tab pos="328930" algn="l"/>
              </a:tabLst>
            </a:pP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10" dirty="0">
                <a:latin typeface="Bookman Old Style"/>
                <a:cs typeface="Bookman Old Style"/>
              </a:rPr>
              <a:t>set of </a:t>
            </a:r>
            <a:r>
              <a:rPr sz="2450" b="1" i="1" spc="15" dirty="0">
                <a:solidFill>
                  <a:srgbClr val="B6321C"/>
                </a:solidFill>
                <a:latin typeface="Bookman Old Style"/>
                <a:cs typeface="Bookman Old Style"/>
              </a:rPr>
              <a:t>variables </a:t>
            </a:r>
            <a:r>
              <a:rPr sz="2450" b="0" spc="10" dirty="0">
                <a:latin typeface="Bookman Old Style"/>
                <a:cs typeface="Bookman Old Style"/>
              </a:rPr>
              <a:t>(also called </a:t>
            </a:r>
            <a:r>
              <a:rPr sz="2450" b="0" spc="20" dirty="0">
                <a:latin typeface="Bookman Old Style"/>
                <a:cs typeface="Bookman Old Style"/>
              </a:rPr>
              <a:t>nonterminals),  </a:t>
            </a:r>
            <a:r>
              <a:rPr sz="2450" b="0" spc="15" dirty="0">
                <a:latin typeface="Bookman Old Style"/>
                <a:cs typeface="Bookman Old Style"/>
              </a:rPr>
              <a:t>one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b="0" spc="15" dirty="0">
                <a:latin typeface="Bookman Old Style"/>
                <a:cs typeface="Bookman Old Style"/>
              </a:rPr>
              <a:t>which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0" spc="15" dirty="0">
                <a:latin typeface="Bookman Old Style"/>
                <a:cs typeface="Bookman Old Style"/>
              </a:rPr>
              <a:t>designated </a:t>
            </a:r>
            <a:r>
              <a:rPr sz="2450" b="0" spc="10" dirty="0">
                <a:latin typeface="Bookman Old Style"/>
                <a:cs typeface="Bookman Old Style"/>
              </a:rPr>
              <a:t>the start variable;  It is </a:t>
            </a:r>
            <a:r>
              <a:rPr sz="2450" b="0" spc="15" dirty="0">
                <a:latin typeface="Bookman Old Style"/>
                <a:cs typeface="Bookman Old Style"/>
              </a:rPr>
              <a:t>customary </a:t>
            </a:r>
            <a:r>
              <a:rPr sz="2450" b="0" spc="10" dirty="0">
                <a:latin typeface="Bookman Old Style"/>
                <a:cs typeface="Bookman Old Style"/>
              </a:rPr>
              <a:t>to </a:t>
            </a:r>
            <a:r>
              <a:rPr sz="2450" b="0" spc="15" dirty="0">
                <a:latin typeface="Bookman Old Style"/>
                <a:cs typeface="Bookman Old Style"/>
              </a:rPr>
              <a:t>use </a:t>
            </a:r>
            <a:r>
              <a:rPr sz="2450" b="0" spc="30" dirty="0">
                <a:latin typeface="Bookman Old Style"/>
                <a:cs typeface="Bookman Old Style"/>
              </a:rPr>
              <a:t>upper-case </a:t>
            </a:r>
            <a:r>
              <a:rPr sz="2450" b="0" spc="10" dirty="0">
                <a:latin typeface="Bookman Old Style"/>
                <a:cs typeface="Bookman Old Style"/>
              </a:rPr>
              <a:t>letters for   variables;</a:t>
            </a:r>
            <a:endParaRPr sz="2450">
              <a:latin typeface="Bookman Old Style"/>
              <a:cs typeface="Bookman Old Style"/>
            </a:endParaRPr>
          </a:p>
          <a:p>
            <a:pPr marL="328295" indent="-208279" algn="just">
              <a:lnSpc>
                <a:spcPct val="100000"/>
              </a:lnSpc>
              <a:spcBef>
                <a:spcPts val="1060"/>
              </a:spcBef>
              <a:buChar char="•"/>
              <a:tabLst>
                <a:tab pos="328930" algn="l"/>
              </a:tabLst>
            </a:pP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10" dirty="0">
                <a:latin typeface="Bookman Old Style"/>
                <a:cs typeface="Bookman Old Style"/>
              </a:rPr>
              <a:t>set of </a:t>
            </a:r>
            <a:r>
              <a:rPr sz="2450" b="1" i="1" spc="25" dirty="0">
                <a:solidFill>
                  <a:srgbClr val="B6321C"/>
                </a:solidFill>
                <a:latin typeface="Bookman Old Style"/>
                <a:cs typeface="Bookman Old Style"/>
              </a:rPr>
              <a:t>terminals </a:t>
            </a:r>
            <a:r>
              <a:rPr sz="2450" b="0" spc="15" dirty="0">
                <a:latin typeface="Bookman Old Style"/>
                <a:cs typeface="Bookman Old Style"/>
              </a:rPr>
              <a:t>(from </a:t>
            </a:r>
            <a:r>
              <a:rPr sz="2450" b="0" spc="10" dirty="0">
                <a:latin typeface="Bookman Old Style"/>
                <a:cs typeface="Bookman Old Style"/>
              </a:rPr>
              <a:t>the alphabet);</a:t>
            </a:r>
            <a:r>
              <a:rPr sz="2450" b="0" spc="-1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and</a:t>
            </a:r>
            <a:endParaRPr sz="2450">
              <a:latin typeface="Bookman Old Style"/>
              <a:cs typeface="Bookman Old Style"/>
            </a:endParaRPr>
          </a:p>
          <a:p>
            <a:pPr marL="328295" indent="-208279" algn="just">
              <a:lnSpc>
                <a:spcPct val="100000"/>
              </a:lnSpc>
              <a:spcBef>
                <a:spcPts val="1060"/>
              </a:spcBef>
              <a:buChar char="•"/>
              <a:tabLst>
                <a:tab pos="328930" algn="l"/>
              </a:tabLst>
            </a:pP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10" dirty="0">
                <a:latin typeface="Bookman Old Style"/>
                <a:cs typeface="Bookman Old Style"/>
              </a:rPr>
              <a:t>list of </a:t>
            </a:r>
            <a:r>
              <a:rPr sz="2450" b="1" i="1" spc="15" dirty="0">
                <a:solidFill>
                  <a:srgbClr val="B6321C"/>
                </a:solidFill>
                <a:latin typeface="Bookman Old Style"/>
                <a:cs typeface="Bookman Old Style"/>
              </a:rPr>
              <a:t>productions </a:t>
            </a:r>
            <a:r>
              <a:rPr sz="2450" b="0" spc="10" dirty="0">
                <a:latin typeface="Bookman Old Style"/>
                <a:cs typeface="Bookman Old Style"/>
              </a:rPr>
              <a:t>(also called</a:t>
            </a:r>
            <a:r>
              <a:rPr sz="2450" b="0" spc="-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rules).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104FF3-1D7D-401E-9F39-6D1FB1503015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4973E9DE-73AF-4C92-AE12-0F5964BC9FEC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6422D-6853-467D-8FC3-DF876FC48357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79901" y="920724"/>
            <a:ext cx="269875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Example:</a:t>
            </a:r>
            <a:r>
              <a:rPr spc="170" dirty="0"/>
              <a:t> </a:t>
            </a:r>
            <a:r>
              <a:rPr b="0" i="0" spc="2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550" b="0" spc="37" baseline="32679" dirty="0">
                <a:latin typeface="Georgia"/>
                <a:cs typeface="Georgia"/>
              </a:rPr>
              <a:t>n</a:t>
            </a:r>
            <a:r>
              <a:rPr sz="2650" b="0" i="0" spc="2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550" b="0" spc="37" baseline="32679" dirty="0">
                <a:latin typeface="Georgia"/>
                <a:cs typeface="Georgia"/>
              </a:rPr>
              <a:t>n</a:t>
            </a:r>
            <a:endParaRPr sz="2550" baseline="32679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58900" y="2021927"/>
            <a:ext cx="7343140" cy="347800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50" b="0" spc="20" dirty="0">
                <a:latin typeface="Bookman Old Style"/>
                <a:cs typeface="Bookman Old Style"/>
              </a:rPr>
              <a:t>Here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0" spc="15" dirty="0">
                <a:latin typeface="Bookman Old Style"/>
                <a:cs typeface="Bookman Old Style"/>
              </a:rPr>
              <a:t>a</a:t>
            </a:r>
            <a:r>
              <a:rPr sz="2450" b="0" spc="-2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grammar:</a:t>
            </a:r>
            <a:endParaRPr sz="2450" dirty="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</a:pPr>
            <a:endParaRPr sz="2550" dirty="0">
              <a:latin typeface="Bookman Old Style"/>
              <a:cs typeface="Bookman Old Style"/>
            </a:endParaRPr>
          </a:p>
          <a:p>
            <a:pPr marL="328930">
              <a:lnSpc>
                <a:spcPct val="100000"/>
              </a:lnSpc>
            </a:pPr>
            <a:r>
              <a:rPr sz="2450" i="1" spc="114" dirty="0">
                <a:latin typeface="Georgia"/>
                <a:cs typeface="Georgia"/>
              </a:rPr>
              <a:t>S </a:t>
            </a:r>
            <a:r>
              <a:rPr sz="2450" i="1" spc="25" dirty="0">
                <a:latin typeface="Meiryo"/>
                <a:cs typeface="Meiryo"/>
              </a:rPr>
              <a:t>→</a:t>
            </a:r>
            <a:r>
              <a:rPr sz="2450" i="1" spc="-25" dirty="0">
                <a:latin typeface="Meiryo"/>
                <a:cs typeface="Meiryo"/>
              </a:rPr>
              <a:t> </a:t>
            </a:r>
            <a:r>
              <a:rPr sz="2450" spc="9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95" dirty="0">
                <a:latin typeface="Georgia"/>
                <a:cs typeface="Georgia"/>
              </a:rPr>
              <a:t>S</a:t>
            </a:r>
            <a:r>
              <a:rPr sz="2450" spc="9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endParaRPr sz="2450" dirty="0">
              <a:latin typeface="Courier New"/>
              <a:cs typeface="Courier New"/>
            </a:endParaRPr>
          </a:p>
          <a:p>
            <a:pPr marL="328930">
              <a:lnSpc>
                <a:spcPct val="100000"/>
              </a:lnSpc>
              <a:spcBef>
                <a:spcPts val="265"/>
              </a:spcBef>
            </a:pPr>
            <a:r>
              <a:rPr sz="2450" i="1" spc="114" dirty="0">
                <a:latin typeface="Georgia"/>
                <a:cs typeface="Georgia"/>
              </a:rPr>
              <a:t>S </a:t>
            </a:r>
            <a:r>
              <a:rPr sz="2450" i="1" spc="25" dirty="0">
                <a:latin typeface="Meiryo"/>
                <a:cs typeface="Meiryo"/>
              </a:rPr>
              <a:t>→</a:t>
            </a:r>
            <a:r>
              <a:rPr sz="2450" i="1" spc="-25" dirty="0">
                <a:latin typeface="Meiryo"/>
                <a:cs typeface="Meiryo"/>
              </a:rPr>
              <a:t> </a:t>
            </a:r>
            <a:r>
              <a:rPr sz="2450" i="1" dirty="0">
                <a:solidFill>
                  <a:srgbClr val="B6321C"/>
                </a:solidFill>
                <a:latin typeface="Georgia"/>
                <a:cs typeface="Georgia"/>
              </a:rPr>
              <a:t>ε</a:t>
            </a:r>
            <a:endParaRPr sz="2450" dirty="0">
              <a:latin typeface="Georgia"/>
              <a:cs typeface="Georgia"/>
            </a:endParaRPr>
          </a:p>
          <a:p>
            <a:pPr marL="12700" marR="5080">
              <a:lnSpc>
                <a:spcPct val="109000"/>
              </a:lnSpc>
              <a:spcBef>
                <a:spcPts val="2725"/>
              </a:spcBef>
            </a:pPr>
            <a:r>
              <a:rPr sz="2450" i="1" spc="114" dirty="0">
                <a:latin typeface="Georgia"/>
                <a:cs typeface="Georgia"/>
              </a:rPr>
              <a:t>S</a:t>
            </a:r>
            <a:r>
              <a:rPr sz="2450" i="1" spc="155" dirty="0">
                <a:latin typeface="Georgia"/>
                <a:cs typeface="Georgia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is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the</a:t>
            </a:r>
            <a:r>
              <a:rPr sz="2450" b="0" spc="-18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only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variable.</a:t>
            </a:r>
            <a:r>
              <a:rPr sz="2450" b="0" spc="14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The</a:t>
            </a:r>
            <a:r>
              <a:rPr sz="2450" b="0" spc="-180" dirty="0">
                <a:latin typeface="Bookman Old Style"/>
                <a:cs typeface="Bookman Old Style"/>
              </a:rPr>
              <a:t> </a:t>
            </a:r>
            <a:r>
              <a:rPr sz="2450" b="0" spc="20" dirty="0">
                <a:latin typeface="Bookman Old Style"/>
                <a:cs typeface="Bookman Old Style"/>
              </a:rPr>
              <a:t>terminals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are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spc="-869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and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b="0" spc="10" dirty="0">
                <a:latin typeface="Bookman Old Style"/>
                <a:cs typeface="Bookman Old Style"/>
              </a:rPr>
              <a:t>.  </a:t>
            </a:r>
            <a:r>
              <a:rPr sz="2450" b="0" spc="15" dirty="0">
                <a:latin typeface="Bookman Old Style"/>
                <a:cs typeface="Bookman Old Style"/>
              </a:rPr>
              <a:t>There are two</a:t>
            </a:r>
            <a:r>
              <a:rPr sz="2450" b="0" spc="-2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productions.</a:t>
            </a:r>
            <a:endParaRPr lang="en-IN" sz="2450" b="0" spc="15" dirty="0">
              <a:latin typeface="Bookman Old Style"/>
              <a:cs typeface="Bookman Old Style"/>
            </a:endParaRPr>
          </a:p>
          <a:p>
            <a:pPr marL="12700" marR="5080">
              <a:lnSpc>
                <a:spcPct val="109000"/>
              </a:lnSpc>
              <a:spcBef>
                <a:spcPts val="2725"/>
              </a:spcBef>
            </a:pPr>
            <a:endParaRPr lang="en-IN" sz="2450" dirty="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B07E7-8116-4296-95CC-0CD56E79187D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00986E21-EEF4-4CDA-BBE7-8FB3B7252269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07762-CB92-4244-9AD4-80F954BA4104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9045" y="920724"/>
            <a:ext cx="328041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Using a</a:t>
            </a:r>
            <a:r>
              <a:rPr spc="-45" dirty="0"/>
              <a:t> </a:t>
            </a:r>
            <a:r>
              <a:rPr spc="25" dirty="0"/>
              <a:t>Grammar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8900" y="1914720"/>
            <a:ext cx="7374255" cy="49415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38100" algn="just">
              <a:lnSpc>
                <a:spcPct val="109000"/>
              </a:lnSpc>
              <a:spcBef>
                <a:spcPts val="90"/>
              </a:spcBef>
            </a:pPr>
            <a:r>
              <a:rPr sz="2450" b="0" spc="15" dirty="0">
                <a:latin typeface="Bookman Old Style"/>
                <a:cs typeface="Bookman Old Style"/>
              </a:rPr>
              <a:t>A production </a:t>
            </a:r>
            <a:r>
              <a:rPr sz="2450" b="0" spc="10" dirty="0">
                <a:latin typeface="Bookman Old Style"/>
                <a:cs typeface="Bookman Old Style"/>
              </a:rPr>
              <a:t>allows </a:t>
            </a:r>
            <a:r>
              <a:rPr sz="2450" b="0" spc="15" dirty="0">
                <a:latin typeface="Bookman Old Style"/>
                <a:cs typeface="Bookman Old Style"/>
              </a:rPr>
              <a:t>one </a:t>
            </a:r>
            <a:r>
              <a:rPr sz="2450" b="0" spc="10" dirty="0">
                <a:latin typeface="Bookman Old Style"/>
                <a:cs typeface="Bookman Old Style"/>
              </a:rPr>
              <a:t>to </a:t>
            </a:r>
            <a:r>
              <a:rPr sz="2450" b="0" spc="15" dirty="0">
                <a:latin typeface="Bookman Old Style"/>
                <a:cs typeface="Bookman Old Style"/>
              </a:rPr>
              <a:t>take a </a:t>
            </a:r>
            <a:r>
              <a:rPr sz="2450" b="0" spc="10" dirty="0">
                <a:latin typeface="Bookman Old Style"/>
                <a:cs typeface="Bookman Old Style"/>
              </a:rPr>
              <a:t>string </a:t>
            </a:r>
            <a:r>
              <a:rPr sz="2450" b="0" spc="15" dirty="0">
                <a:latin typeface="Bookman Old Style"/>
                <a:cs typeface="Bookman Old Style"/>
              </a:rPr>
              <a:t>con-  </a:t>
            </a:r>
            <a:r>
              <a:rPr sz="2450" b="0" spc="10" dirty="0">
                <a:latin typeface="Bookman Old Style"/>
                <a:cs typeface="Bookman Old Style"/>
              </a:rPr>
              <a:t>taining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10" dirty="0">
                <a:latin typeface="Bookman Old Style"/>
                <a:cs typeface="Bookman Old Style"/>
              </a:rPr>
              <a:t>variable </a:t>
            </a:r>
            <a:r>
              <a:rPr sz="2450" b="0" spc="15" dirty="0">
                <a:latin typeface="Bookman Old Style"/>
                <a:cs typeface="Bookman Old Style"/>
              </a:rPr>
              <a:t>and replace </a:t>
            </a:r>
            <a:r>
              <a:rPr sz="2450" b="0" spc="10" dirty="0">
                <a:latin typeface="Bookman Old Style"/>
                <a:cs typeface="Bookman Old Style"/>
              </a:rPr>
              <a:t>the variable </a:t>
            </a:r>
            <a:r>
              <a:rPr sz="2450" b="0" spc="15" dirty="0">
                <a:latin typeface="Bookman Old Style"/>
                <a:cs typeface="Bookman Old Style"/>
              </a:rPr>
              <a:t>by  </a:t>
            </a:r>
            <a:r>
              <a:rPr sz="2450" b="0" spc="10" dirty="0">
                <a:latin typeface="Bookman Old Style"/>
                <a:cs typeface="Bookman Old Style"/>
              </a:rPr>
              <a:t>the </a:t>
            </a:r>
            <a:r>
              <a:rPr sz="2450" b="0" spc="20" dirty="0">
                <a:latin typeface="Bookman Old Style"/>
                <a:cs typeface="Bookman Old Style"/>
              </a:rPr>
              <a:t>RHS </a:t>
            </a:r>
            <a:r>
              <a:rPr sz="2450" b="0" spc="10" dirty="0">
                <a:latin typeface="Bookman Old Style"/>
                <a:cs typeface="Bookman Old Style"/>
              </a:rPr>
              <a:t>of the</a:t>
            </a:r>
            <a:r>
              <a:rPr sz="2450" b="0" spc="-3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production.</a:t>
            </a:r>
            <a:endParaRPr sz="2450">
              <a:latin typeface="Bookman Old Style"/>
              <a:cs typeface="Bookman Old Style"/>
            </a:endParaRPr>
          </a:p>
          <a:p>
            <a:pPr marL="12700" marR="38100" algn="just">
              <a:lnSpc>
                <a:spcPct val="109000"/>
              </a:lnSpc>
              <a:spcBef>
                <a:spcPts val="1735"/>
              </a:spcBef>
            </a:pPr>
            <a:r>
              <a:rPr sz="2450" b="0" spc="10" dirty="0">
                <a:latin typeface="Bookman Old Style"/>
                <a:cs typeface="Bookman Old Style"/>
              </a:rPr>
              <a:t>String </a:t>
            </a:r>
            <a:r>
              <a:rPr sz="2450" i="1" spc="-285" dirty="0">
                <a:latin typeface="Georgia"/>
                <a:cs typeface="Georgia"/>
              </a:rPr>
              <a:t>w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b="0" spc="20" dirty="0">
                <a:latin typeface="Bookman Old Style"/>
                <a:cs typeface="Bookman Old Style"/>
              </a:rPr>
              <a:t>terminals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1" i="1" spc="15" dirty="0">
                <a:solidFill>
                  <a:srgbClr val="B6321C"/>
                </a:solidFill>
                <a:latin typeface="Bookman Old Style"/>
                <a:cs typeface="Bookman Old Style"/>
              </a:rPr>
              <a:t>generated </a:t>
            </a:r>
            <a:r>
              <a:rPr sz="2450" b="0" spc="15" dirty="0">
                <a:latin typeface="Bookman Old Style"/>
                <a:cs typeface="Bookman Old Style"/>
              </a:rPr>
              <a:t>by </a:t>
            </a:r>
            <a:r>
              <a:rPr sz="2450" b="0" spc="10" dirty="0">
                <a:latin typeface="Bookman Old Style"/>
                <a:cs typeface="Bookman Old Style"/>
              </a:rPr>
              <a:t>the</a:t>
            </a:r>
            <a:r>
              <a:rPr sz="2450" b="0" spc="-56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gram-  mar </a:t>
            </a:r>
            <a:r>
              <a:rPr sz="2450" b="0" spc="5" dirty="0">
                <a:latin typeface="Bookman Old Style"/>
                <a:cs typeface="Bookman Old Style"/>
              </a:rPr>
              <a:t>if, </a:t>
            </a:r>
            <a:r>
              <a:rPr sz="2450" b="0" spc="10" dirty="0">
                <a:latin typeface="Bookman Old Style"/>
                <a:cs typeface="Bookman Old Style"/>
              </a:rPr>
              <a:t>starting </a:t>
            </a:r>
            <a:r>
              <a:rPr sz="2450" b="0" spc="15" dirty="0">
                <a:latin typeface="Bookman Old Style"/>
                <a:cs typeface="Bookman Old Style"/>
              </a:rPr>
              <a:t>with </a:t>
            </a:r>
            <a:r>
              <a:rPr sz="2450" b="0" spc="10" dirty="0">
                <a:latin typeface="Bookman Old Style"/>
                <a:cs typeface="Bookman Old Style"/>
              </a:rPr>
              <a:t>the start variable, </a:t>
            </a:r>
            <a:r>
              <a:rPr sz="2450" b="0" spc="15" dirty="0">
                <a:latin typeface="Bookman Old Style"/>
                <a:cs typeface="Bookman Old Style"/>
              </a:rPr>
              <a:t>one can  apply productions and end up with </a:t>
            </a:r>
            <a:r>
              <a:rPr sz="2450" i="1" spc="-105" dirty="0">
                <a:latin typeface="Georgia"/>
                <a:cs typeface="Georgia"/>
              </a:rPr>
              <a:t>w</a:t>
            </a:r>
            <a:r>
              <a:rPr sz="2450" b="0" spc="-105" dirty="0">
                <a:latin typeface="Bookman Old Style"/>
                <a:cs typeface="Bookman Old Style"/>
              </a:rPr>
              <a:t>. </a:t>
            </a:r>
            <a:r>
              <a:rPr sz="2450" b="0" spc="15" dirty="0">
                <a:latin typeface="Bookman Old Style"/>
                <a:cs typeface="Bookman Old Style"/>
              </a:rPr>
              <a:t>The </a:t>
            </a:r>
            <a:r>
              <a:rPr sz="2450" b="0" spc="10" dirty="0">
                <a:latin typeface="Bookman Old Style"/>
                <a:cs typeface="Bookman Old Style"/>
              </a:rPr>
              <a:t>se-  </a:t>
            </a:r>
            <a:r>
              <a:rPr sz="2450" b="0" spc="15" dirty="0">
                <a:latin typeface="Bookman Old Style"/>
                <a:cs typeface="Bookman Old Style"/>
              </a:rPr>
              <a:t>quence </a:t>
            </a:r>
            <a:r>
              <a:rPr sz="2450" b="0" spc="10" dirty="0">
                <a:latin typeface="Bookman Old Style"/>
                <a:cs typeface="Bookman Old Style"/>
              </a:rPr>
              <a:t>of strings </a:t>
            </a:r>
            <a:r>
              <a:rPr sz="2450" b="0" spc="15" dirty="0">
                <a:latin typeface="Bookman Old Style"/>
                <a:cs typeface="Bookman Old Style"/>
              </a:rPr>
              <a:t>so obtained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1" i="1" spc="15" dirty="0">
                <a:solidFill>
                  <a:srgbClr val="B6321C"/>
                </a:solidFill>
                <a:latin typeface="Bookman Old Style"/>
                <a:cs typeface="Bookman Old Style"/>
              </a:rPr>
              <a:t>derivation  </a:t>
            </a:r>
            <a:r>
              <a:rPr sz="2450" b="0" spc="10" dirty="0">
                <a:latin typeface="Bookman Old Style"/>
                <a:cs typeface="Bookman Old Style"/>
              </a:rPr>
              <a:t>of</a:t>
            </a:r>
            <a:r>
              <a:rPr sz="2450" b="0" dirty="0">
                <a:latin typeface="Bookman Old Style"/>
                <a:cs typeface="Bookman Old Style"/>
              </a:rPr>
              <a:t> </a:t>
            </a:r>
            <a:r>
              <a:rPr sz="2450" i="1" spc="-105" dirty="0">
                <a:latin typeface="Georgia"/>
                <a:cs typeface="Georgia"/>
              </a:rPr>
              <a:t>w</a:t>
            </a:r>
            <a:r>
              <a:rPr sz="2450" b="0" spc="-105" dirty="0">
                <a:latin typeface="Bookman Old Style"/>
                <a:cs typeface="Bookman Old Style"/>
              </a:rPr>
              <a:t>.</a:t>
            </a:r>
            <a:endParaRPr sz="2450">
              <a:latin typeface="Bookman Old Style"/>
              <a:cs typeface="Bookman Old Style"/>
            </a:endParaRPr>
          </a:p>
          <a:p>
            <a:pPr marL="12700" marR="5080" algn="just">
              <a:lnSpc>
                <a:spcPct val="109000"/>
              </a:lnSpc>
              <a:spcBef>
                <a:spcPts val="1730"/>
              </a:spcBef>
            </a:pPr>
            <a:r>
              <a:rPr sz="2450" b="0" spc="-70" dirty="0">
                <a:latin typeface="Bookman Old Style"/>
                <a:cs typeface="Bookman Old Style"/>
              </a:rPr>
              <a:t>We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focus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on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special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version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of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grammars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called 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1" i="1" spc="10" dirty="0">
                <a:solidFill>
                  <a:srgbClr val="B6321C"/>
                </a:solidFill>
                <a:latin typeface="Bookman Old Style"/>
                <a:cs typeface="Bookman Old Style"/>
              </a:rPr>
              <a:t>context-free </a:t>
            </a:r>
            <a:r>
              <a:rPr sz="2450" b="1" i="1" spc="20" dirty="0">
                <a:solidFill>
                  <a:srgbClr val="B6321C"/>
                </a:solidFill>
                <a:latin typeface="Bookman Old Style"/>
                <a:cs typeface="Bookman Old Style"/>
              </a:rPr>
              <a:t>grammar </a:t>
            </a:r>
            <a:r>
              <a:rPr sz="2450" b="0" spc="15" dirty="0">
                <a:latin typeface="Bookman Old Style"/>
                <a:cs typeface="Bookman Old Style"/>
              </a:rPr>
              <a:t>(CFG). A language </a:t>
            </a:r>
            <a:r>
              <a:rPr sz="2450" b="0" spc="10" dirty="0">
                <a:latin typeface="Bookman Old Style"/>
                <a:cs typeface="Bookman Old Style"/>
              </a:rPr>
              <a:t>is  </a:t>
            </a:r>
            <a:r>
              <a:rPr sz="2450" b="1" i="1" spc="10" dirty="0">
                <a:solidFill>
                  <a:srgbClr val="B6321C"/>
                </a:solidFill>
                <a:latin typeface="Bookman Old Style"/>
                <a:cs typeface="Bookman Old Style"/>
              </a:rPr>
              <a:t>context-free </a:t>
            </a:r>
            <a:r>
              <a:rPr sz="2450" b="0" spc="5" dirty="0">
                <a:latin typeface="Bookman Old Style"/>
                <a:cs typeface="Bookman Old Style"/>
              </a:rPr>
              <a:t>if </a:t>
            </a:r>
            <a:r>
              <a:rPr sz="2450" b="0" spc="10" dirty="0">
                <a:latin typeface="Bookman Old Style"/>
                <a:cs typeface="Bookman Old Style"/>
              </a:rPr>
              <a:t>it is </a:t>
            </a:r>
            <a:r>
              <a:rPr sz="2450" b="0" spc="15" dirty="0">
                <a:latin typeface="Bookman Old Style"/>
                <a:cs typeface="Bookman Old Style"/>
              </a:rPr>
              <a:t>generated by a</a:t>
            </a:r>
            <a:r>
              <a:rPr sz="2450" b="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CFG.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F8201-257D-420E-874E-0676277D14E6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CB7F9D27-88B5-477A-B707-E351DBA6837A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F6B5B6-A5CE-45D0-811F-E65C2A19047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42157" y="920724"/>
            <a:ext cx="3574415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Example</a:t>
            </a:r>
            <a:r>
              <a:rPr spc="-15" dirty="0"/>
              <a:t> </a:t>
            </a:r>
            <a:r>
              <a:rPr spc="20" dirty="0"/>
              <a:t>Continued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203555" rIns="0" bIns="0" rtlCol="0">
            <a:spAutoFit/>
          </a:bodyPr>
          <a:lstStyle/>
          <a:p>
            <a:pPr marL="328930">
              <a:lnSpc>
                <a:spcPct val="100000"/>
              </a:lnSpc>
              <a:spcBef>
                <a:spcPts val="355"/>
              </a:spcBef>
            </a:pPr>
            <a:r>
              <a:rPr b="0" i="1" spc="114" dirty="0">
                <a:latin typeface="Georgia"/>
                <a:cs typeface="Georgia"/>
              </a:rPr>
              <a:t>S </a:t>
            </a:r>
            <a:r>
              <a:rPr b="0" i="1" spc="25" dirty="0">
                <a:latin typeface="Meiryo"/>
                <a:cs typeface="Meiryo"/>
              </a:rPr>
              <a:t>→</a:t>
            </a:r>
            <a:r>
              <a:rPr b="0" i="1" spc="-25" dirty="0">
                <a:latin typeface="Meiryo"/>
                <a:cs typeface="Meiryo"/>
              </a:rPr>
              <a:t> </a:t>
            </a:r>
            <a:r>
              <a:rPr b="0" spc="9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95" dirty="0">
                <a:latin typeface="Georgia"/>
                <a:cs typeface="Georgia"/>
              </a:rPr>
              <a:t>S</a:t>
            </a:r>
            <a:r>
              <a:rPr b="0" spc="9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</a:p>
          <a:p>
            <a:pPr marL="328930">
              <a:lnSpc>
                <a:spcPct val="100000"/>
              </a:lnSpc>
              <a:spcBef>
                <a:spcPts val="265"/>
              </a:spcBef>
            </a:pPr>
            <a:r>
              <a:rPr b="0" i="1" spc="114" dirty="0">
                <a:latin typeface="Georgia"/>
                <a:cs typeface="Georgia"/>
              </a:rPr>
              <a:t>S </a:t>
            </a:r>
            <a:r>
              <a:rPr b="0" i="1" spc="25" dirty="0">
                <a:latin typeface="Meiryo"/>
                <a:cs typeface="Meiryo"/>
              </a:rPr>
              <a:t>→</a:t>
            </a:r>
            <a:r>
              <a:rPr b="0" i="1" spc="-25" dirty="0">
                <a:latin typeface="Meiryo"/>
                <a:cs typeface="Meiryo"/>
              </a:rPr>
              <a:t> </a:t>
            </a:r>
            <a:r>
              <a:rPr b="0" i="1" dirty="0">
                <a:solidFill>
                  <a:srgbClr val="B6321C"/>
                </a:solidFill>
                <a:latin typeface="Georgia"/>
                <a:cs typeface="Georgia"/>
              </a:rPr>
              <a:t>ε</a:t>
            </a:r>
          </a:p>
          <a:p>
            <a:pPr marL="12700" marR="5080">
              <a:lnSpc>
                <a:spcPct val="109000"/>
              </a:lnSpc>
              <a:spcBef>
                <a:spcPts val="2925"/>
              </a:spcBef>
              <a:tabLst>
                <a:tab pos="730885" algn="l"/>
                <a:tab pos="1775460" algn="l"/>
                <a:tab pos="3091180" algn="l"/>
                <a:tab pos="3544570" algn="l"/>
                <a:tab pos="4186554" algn="l"/>
                <a:tab pos="5722620" algn="l"/>
              </a:tabLst>
            </a:pPr>
            <a:r>
              <a:rPr spc="15" dirty="0"/>
              <a:t>The	</a:t>
            </a:r>
            <a:r>
              <a:rPr spc="10" dirty="0"/>
              <a:t>string	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0011</a:t>
            </a:r>
            <a:r>
              <a:rPr b="0" spc="-285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spc="10" dirty="0"/>
              <a:t>is</a:t>
            </a:r>
            <a:r>
              <a:rPr dirty="0"/>
              <a:t>	</a:t>
            </a:r>
            <a:r>
              <a:rPr spc="10" dirty="0"/>
              <a:t>in</a:t>
            </a:r>
            <a:r>
              <a:rPr dirty="0"/>
              <a:t>	</a:t>
            </a:r>
            <a:r>
              <a:rPr spc="10" dirty="0"/>
              <a:t>the</a:t>
            </a:r>
            <a:r>
              <a:rPr dirty="0"/>
              <a:t>	</a:t>
            </a:r>
            <a:r>
              <a:rPr spc="15" dirty="0"/>
              <a:t>language</a:t>
            </a:r>
            <a:r>
              <a:rPr dirty="0"/>
              <a:t>	</a:t>
            </a:r>
            <a:r>
              <a:rPr spc="10" dirty="0"/>
              <a:t>generated.  </a:t>
            </a:r>
            <a:r>
              <a:rPr spc="15" dirty="0"/>
              <a:t>The </a:t>
            </a:r>
            <a:r>
              <a:rPr spc="10" dirty="0"/>
              <a:t>derivation</a:t>
            </a:r>
            <a:r>
              <a:rPr spc="-10" dirty="0"/>
              <a:t> </a:t>
            </a:r>
            <a:r>
              <a:rPr spc="10" dirty="0"/>
              <a:t>is:</a:t>
            </a:r>
          </a:p>
          <a:p>
            <a:pPr algn="ctr">
              <a:lnSpc>
                <a:spcPct val="100000"/>
              </a:lnSpc>
              <a:spcBef>
                <a:spcPts val="1260"/>
              </a:spcBef>
            </a:pPr>
            <a:r>
              <a:rPr b="0" i="1" spc="114" dirty="0">
                <a:latin typeface="Georgia"/>
                <a:cs typeface="Georgia"/>
              </a:rPr>
              <a:t>S</a:t>
            </a:r>
            <a:r>
              <a:rPr b="0" i="1" spc="235" dirty="0">
                <a:latin typeface="Georgia"/>
                <a:cs typeface="Georgia"/>
              </a:rPr>
              <a:t> </a:t>
            </a:r>
            <a:r>
              <a:rPr b="0" spc="-195" dirty="0">
                <a:latin typeface="Tahoma"/>
                <a:cs typeface="Tahoma"/>
              </a:rPr>
              <a:t>=</a:t>
            </a:r>
            <a:r>
              <a:rPr b="0" i="1" spc="-195" dirty="0">
                <a:latin typeface="Meiryo"/>
                <a:cs typeface="Meiryo"/>
              </a:rPr>
              <a:t>⇒</a:t>
            </a:r>
            <a:r>
              <a:rPr b="0" i="1" spc="-145" dirty="0">
                <a:latin typeface="Meiryo"/>
                <a:cs typeface="Meiryo"/>
              </a:rPr>
              <a:t> </a:t>
            </a:r>
            <a:r>
              <a:rPr b="0" spc="9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95" dirty="0">
                <a:latin typeface="Georgia"/>
                <a:cs typeface="Georgia"/>
              </a:rPr>
              <a:t>S</a:t>
            </a:r>
            <a:r>
              <a:rPr b="0" spc="9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spc="-785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b="0" spc="-195" dirty="0">
                <a:latin typeface="Tahoma"/>
                <a:cs typeface="Tahoma"/>
              </a:rPr>
              <a:t>=</a:t>
            </a:r>
            <a:r>
              <a:rPr b="0" i="1" spc="-195" dirty="0">
                <a:latin typeface="Meiryo"/>
                <a:cs typeface="Meiryo"/>
              </a:rPr>
              <a:t>⇒</a:t>
            </a:r>
            <a:r>
              <a:rPr b="0" i="1" spc="-150" dirty="0">
                <a:latin typeface="Meiryo"/>
                <a:cs typeface="Meiryo"/>
              </a:rPr>
              <a:t> </a:t>
            </a:r>
            <a:r>
              <a:rPr b="0" spc="60" dirty="0">
                <a:solidFill>
                  <a:srgbClr val="0072BC"/>
                </a:solidFill>
                <a:latin typeface="Courier New"/>
                <a:cs typeface="Courier New"/>
              </a:rPr>
              <a:t>00</a:t>
            </a:r>
            <a:r>
              <a:rPr b="0" i="1" spc="60" dirty="0">
                <a:latin typeface="Georgia"/>
                <a:cs typeface="Georgia"/>
              </a:rPr>
              <a:t>S</a:t>
            </a:r>
            <a:r>
              <a:rPr b="0" spc="60" dirty="0">
                <a:solidFill>
                  <a:srgbClr val="0072BC"/>
                </a:solidFill>
                <a:latin typeface="Courier New"/>
                <a:cs typeface="Courier New"/>
              </a:rPr>
              <a:t>11</a:t>
            </a:r>
            <a:r>
              <a:rPr b="0" spc="-785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b="0" spc="-195" dirty="0">
                <a:latin typeface="Tahoma"/>
                <a:cs typeface="Tahoma"/>
              </a:rPr>
              <a:t>=</a:t>
            </a:r>
            <a:r>
              <a:rPr b="0" i="1" spc="-195" dirty="0">
                <a:latin typeface="Meiryo"/>
                <a:cs typeface="Meiryo"/>
              </a:rPr>
              <a:t>⇒</a:t>
            </a:r>
            <a:r>
              <a:rPr b="0" i="1" spc="-145" dirty="0">
                <a:latin typeface="Meiryo"/>
                <a:cs typeface="Meiryo"/>
              </a:rPr>
              <a:t> </a:t>
            </a:r>
            <a:r>
              <a:rPr b="0" spc="15" dirty="0">
                <a:solidFill>
                  <a:srgbClr val="0072BC"/>
                </a:solidFill>
                <a:latin typeface="Courier New"/>
                <a:cs typeface="Courier New"/>
              </a:rPr>
              <a:t>0011</a:t>
            </a:r>
          </a:p>
          <a:p>
            <a:pPr marL="12700">
              <a:lnSpc>
                <a:spcPct val="100000"/>
              </a:lnSpc>
              <a:spcBef>
                <a:spcPts val="3190"/>
              </a:spcBef>
            </a:pPr>
            <a:r>
              <a:rPr spc="15" dirty="0"/>
              <a:t>For compactness, we</a:t>
            </a:r>
            <a:r>
              <a:rPr spc="-20" dirty="0"/>
              <a:t> </a:t>
            </a:r>
            <a:r>
              <a:rPr spc="10" dirty="0"/>
              <a:t>write</a:t>
            </a:r>
          </a:p>
          <a:p>
            <a:pPr>
              <a:lnSpc>
                <a:spcPct val="100000"/>
              </a:lnSpc>
            </a:pPr>
            <a:endParaRPr sz="2550"/>
          </a:p>
          <a:p>
            <a:pPr marL="328930">
              <a:lnSpc>
                <a:spcPct val="100000"/>
              </a:lnSpc>
            </a:pPr>
            <a:r>
              <a:rPr b="0" i="1" spc="114" dirty="0">
                <a:latin typeface="Georgia"/>
                <a:cs typeface="Georgia"/>
              </a:rPr>
              <a:t>S </a:t>
            </a:r>
            <a:r>
              <a:rPr b="0" i="1" spc="25" dirty="0">
                <a:latin typeface="Meiryo"/>
                <a:cs typeface="Meiryo"/>
              </a:rPr>
              <a:t>→ </a:t>
            </a:r>
            <a:r>
              <a:rPr b="0" spc="9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b="0" i="1" spc="95" dirty="0">
                <a:latin typeface="Georgia"/>
                <a:cs typeface="Georgia"/>
              </a:rPr>
              <a:t>S</a:t>
            </a:r>
            <a:r>
              <a:rPr b="0" spc="9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b="0" spc="-1025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b="0" i="1" spc="-395" dirty="0">
                <a:latin typeface="Meiryo"/>
                <a:cs typeface="Meiryo"/>
              </a:rPr>
              <a:t>| </a:t>
            </a:r>
            <a:r>
              <a:rPr b="0" i="1" dirty="0">
                <a:solidFill>
                  <a:srgbClr val="B6321C"/>
                </a:solidFill>
                <a:latin typeface="Georgia"/>
                <a:cs typeface="Georgia"/>
              </a:rPr>
              <a:t>ε</a:t>
            </a:r>
          </a:p>
          <a:p>
            <a:pPr marL="12700">
              <a:lnSpc>
                <a:spcPct val="100000"/>
              </a:lnSpc>
              <a:spcBef>
                <a:spcPts val="2990"/>
              </a:spcBef>
            </a:pPr>
            <a:r>
              <a:rPr spc="15" dirty="0"/>
              <a:t>where </a:t>
            </a:r>
            <a:r>
              <a:rPr spc="10" dirty="0"/>
              <a:t>the vertical </a:t>
            </a:r>
            <a:r>
              <a:rPr spc="15" dirty="0"/>
              <a:t>bar means</a:t>
            </a:r>
            <a:r>
              <a:rPr spc="-30" dirty="0"/>
              <a:t> </a:t>
            </a:r>
            <a:r>
              <a:rPr i="1" spc="10" dirty="0">
                <a:latin typeface="Bookman Old Style"/>
                <a:cs typeface="Bookman Old Style"/>
              </a:rPr>
              <a:t>or</a:t>
            </a:r>
            <a:r>
              <a:rPr spc="10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7C790-9CA6-45E2-B600-ECBB3EADEC33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2EE593AD-D567-42B5-9EEC-E4F98F5473C4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EC027-0A7A-4206-9495-550A899915C5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6102" y="920724"/>
            <a:ext cx="404622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Example:</a:t>
            </a:r>
            <a:r>
              <a:rPr spc="185" dirty="0"/>
              <a:t> </a:t>
            </a:r>
            <a:r>
              <a:rPr spc="15" dirty="0"/>
              <a:t>Palindromes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8900" y="1845607"/>
            <a:ext cx="7822565" cy="50107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486409" algn="just">
              <a:lnSpc>
                <a:spcPct val="109000"/>
              </a:lnSpc>
              <a:spcBef>
                <a:spcPts val="90"/>
              </a:spcBef>
            </a:pPr>
            <a:r>
              <a:rPr sz="2450" b="0" spc="10" dirty="0">
                <a:latin typeface="Bookman Old Style"/>
                <a:cs typeface="Bookman Old Style"/>
              </a:rPr>
              <a:t>Let </a:t>
            </a:r>
            <a:r>
              <a:rPr sz="2450" i="1" spc="65" dirty="0">
                <a:latin typeface="Georgia"/>
                <a:cs typeface="Georgia"/>
              </a:rPr>
              <a:t>P </a:t>
            </a:r>
            <a:r>
              <a:rPr sz="2450" b="0" spc="15" dirty="0">
                <a:latin typeface="Bookman Old Style"/>
                <a:cs typeface="Bookman Old Style"/>
              </a:rPr>
              <a:t>be language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b="0" spc="15" dirty="0">
                <a:latin typeface="Bookman Old Style"/>
                <a:cs typeface="Bookman Old Style"/>
              </a:rPr>
              <a:t>palindromes with alpha-  </a:t>
            </a:r>
            <a:r>
              <a:rPr sz="2450" b="0" spc="10" dirty="0">
                <a:latin typeface="Bookman Old Style"/>
                <a:cs typeface="Bookman Old Style"/>
              </a:rPr>
              <a:t>bet </a:t>
            </a:r>
            <a:r>
              <a:rPr sz="2450" i="1" spc="-70" dirty="0">
                <a:latin typeface="Meiryo"/>
                <a:cs typeface="Meiryo"/>
              </a:rPr>
              <a:t>{</a:t>
            </a:r>
            <a:r>
              <a:rPr sz="2450" spc="-70" dirty="0">
                <a:solidFill>
                  <a:srgbClr val="0072BC"/>
                </a:solidFill>
                <a:latin typeface="Courier New"/>
                <a:cs typeface="Courier New"/>
              </a:rPr>
              <a:t>a</a:t>
            </a:r>
            <a:r>
              <a:rPr sz="2450" i="1" spc="-70" dirty="0">
                <a:latin typeface="Georgia"/>
                <a:cs typeface="Georgia"/>
              </a:rPr>
              <a:t>, </a:t>
            </a:r>
            <a:r>
              <a:rPr sz="2450" spc="-70" dirty="0">
                <a:solidFill>
                  <a:srgbClr val="0072BC"/>
                </a:solidFill>
                <a:latin typeface="Courier New"/>
                <a:cs typeface="Courier New"/>
              </a:rPr>
              <a:t>b</a:t>
            </a:r>
            <a:r>
              <a:rPr sz="2450" i="1" spc="-70" dirty="0">
                <a:latin typeface="Meiryo"/>
                <a:cs typeface="Meiryo"/>
              </a:rPr>
              <a:t>}</a:t>
            </a:r>
            <a:r>
              <a:rPr sz="2450" b="0" spc="-70" dirty="0">
                <a:latin typeface="Bookman Old Style"/>
                <a:cs typeface="Bookman Old Style"/>
              </a:rPr>
              <a:t>. </a:t>
            </a:r>
            <a:r>
              <a:rPr sz="2450" b="0" spc="15" dirty="0">
                <a:latin typeface="Bookman Old Style"/>
                <a:cs typeface="Bookman Old Style"/>
              </a:rPr>
              <a:t>One can </a:t>
            </a:r>
            <a:r>
              <a:rPr sz="2450" b="0" spc="20" dirty="0">
                <a:latin typeface="Bookman Old Style"/>
                <a:cs typeface="Bookman Old Style"/>
              </a:rPr>
              <a:t>determine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20" dirty="0">
                <a:latin typeface="Bookman Old Style"/>
                <a:cs typeface="Bookman Old Style"/>
              </a:rPr>
              <a:t>CFG </a:t>
            </a:r>
            <a:r>
              <a:rPr sz="2450" b="0" spc="10" dirty="0">
                <a:latin typeface="Bookman Old Style"/>
                <a:cs typeface="Bookman Old Style"/>
              </a:rPr>
              <a:t>for </a:t>
            </a:r>
            <a:r>
              <a:rPr sz="2450" i="1" spc="65" dirty="0">
                <a:latin typeface="Georgia"/>
                <a:cs typeface="Georgia"/>
              </a:rPr>
              <a:t>P </a:t>
            </a:r>
            <a:r>
              <a:rPr sz="2450" b="0" spc="15" dirty="0">
                <a:latin typeface="Bookman Old Style"/>
                <a:cs typeface="Bookman Old Style"/>
              </a:rPr>
              <a:t>by  </a:t>
            </a:r>
            <a:r>
              <a:rPr sz="2450" b="0" spc="10" dirty="0">
                <a:latin typeface="Bookman Old Style"/>
                <a:cs typeface="Bookman Old Style"/>
              </a:rPr>
              <a:t>finding </a:t>
            </a:r>
            <a:r>
              <a:rPr sz="2450" b="0" spc="15" dirty="0">
                <a:latin typeface="Bookman Old Style"/>
                <a:cs typeface="Bookman Old Style"/>
              </a:rPr>
              <a:t>a recursive</a:t>
            </a:r>
            <a:r>
              <a:rPr sz="2450" b="0" spc="-2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decomposition.</a:t>
            </a:r>
            <a:endParaRPr sz="2450">
              <a:latin typeface="Bookman Old Style"/>
              <a:cs typeface="Bookman Old Style"/>
            </a:endParaRPr>
          </a:p>
          <a:p>
            <a:pPr marL="12700" marR="485775" algn="just">
              <a:lnSpc>
                <a:spcPct val="109000"/>
              </a:lnSpc>
              <a:spcBef>
                <a:spcPts val="1575"/>
              </a:spcBef>
            </a:pPr>
            <a:r>
              <a:rPr sz="2450" b="0" spc="5" dirty="0">
                <a:latin typeface="Bookman Old Style"/>
                <a:cs typeface="Bookman Old Style"/>
              </a:rPr>
              <a:t>If </a:t>
            </a:r>
            <a:r>
              <a:rPr sz="2450" b="0" spc="15" dirty="0">
                <a:latin typeface="Bookman Old Style"/>
                <a:cs typeface="Bookman Old Style"/>
              </a:rPr>
              <a:t>we </a:t>
            </a:r>
            <a:r>
              <a:rPr sz="2450" b="0" spc="10" dirty="0">
                <a:latin typeface="Bookman Old Style"/>
                <a:cs typeface="Bookman Old Style"/>
              </a:rPr>
              <a:t>peel first </a:t>
            </a:r>
            <a:r>
              <a:rPr sz="2450" b="0" spc="15" dirty="0">
                <a:latin typeface="Bookman Old Style"/>
                <a:cs typeface="Bookman Old Style"/>
              </a:rPr>
              <a:t>and </a:t>
            </a:r>
            <a:r>
              <a:rPr sz="2450" b="0" spc="10" dirty="0">
                <a:latin typeface="Bookman Old Style"/>
                <a:cs typeface="Bookman Old Style"/>
              </a:rPr>
              <a:t>last </a:t>
            </a:r>
            <a:r>
              <a:rPr sz="2450" b="0" spc="15" dirty="0">
                <a:latin typeface="Bookman Old Style"/>
                <a:cs typeface="Bookman Old Style"/>
              </a:rPr>
              <a:t>symbols </a:t>
            </a:r>
            <a:r>
              <a:rPr sz="2450" b="0" spc="20" dirty="0">
                <a:latin typeface="Bookman Old Style"/>
                <a:cs typeface="Bookman Old Style"/>
              </a:rPr>
              <a:t>from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10" dirty="0">
                <a:latin typeface="Bookman Old Style"/>
                <a:cs typeface="Bookman Old Style"/>
              </a:rPr>
              <a:t>palin-  </a:t>
            </a:r>
            <a:r>
              <a:rPr sz="2450" b="0" spc="15" dirty="0">
                <a:latin typeface="Bookman Old Style"/>
                <a:cs typeface="Bookman Old Style"/>
              </a:rPr>
              <a:t>drome, what remains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0" spc="15" dirty="0">
                <a:latin typeface="Bookman Old Style"/>
                <a:cs typeface="Bookman Old Style"/>
              </a:rPr>
              <a:t>a palindrome; and </a:t>
            </a:r>
            <a:r>
              <a:rPr sz="2450" b="0" spc="5" dirty="0">
                <a:latin typeface="Bookman Old Style"/>
                <a:cs typeface="Bookman Old Style"/>
              </a:rPr>
              <a:t>if</a:t>
            </a:r>
            <a:r>
              <a:rPr sz="2450" b="0" spc="-39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we  wrap a palindrome with </a:t>
            </a:r>
            <a:r>
              <a:rPr sz="2450" b="0" spc="10" dirty="0">
                <a:latin typeface="Bookman Old Style"/>
                <a:cs typeface="Bookman Old Style"/>
              </a:rPr>
              <a:t>the </a:t>
            </a:r>
            <a:r>
              <a:rPr sz="2450" b="0" spc="15" dirty="0">
                <a:latin typeface="Bookman Old Style"/>
                <a:cs typeface="Bookman Old Style"/>
              </a:rPr>
              <a:t>same symbol front  and back, then </a:t>
            </a:r>
            <a:r>
              <a:rPr sz="2450" b="0" spc="10" dirty="0">
                <a:latin typeface="Bookman Old Style"/>
                <a:cs typeface="Bookman Old Style"/>
              </a:rPr>
              <a:t>it is still </a:t>
            </a:r>
            <a:r>
              <a:rPr sz="2450" b="0" spc="15" dirty="0">
                <a:latin typeface="Bookman Old Style"/>
                <a:cs typeface="Bookman Old Style"/>
              </a:rPr>
              <a:t>a</a:t>
            </a:r>
            <a:r>
              <a:rPr sz="2450" b="0" spc="-6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palindrome.</a:t>
            </a:r>
            <a:endParaRPr sz="2450">
              <a:latin typeface="Bookman Old Style"/>
              <a:cs typeface="Bookman Old Style"/>
            </a:endParaRPr>
          </a:p>
          <a:p>
            <a:pPr marL="12700" algn="just">
              <a:lnSpc>
                <a:spcPct val="100000"/>
              </a:lnSpc>
              <a:spcBef>
                <a:spcPts val="1835"/>
              </a:spcBef>
            </a:pPr>
            <a:r>
              <a:rPr sz="2450" b="0" spc="20" dirty="0">
                <a:latin typeface="Bookman Old Style"/>
                <a:cs typeface="Bookman Old Style"/>
              </a:rPr>
              <a:t>CFG</a:t>
            </a:r>
            <a:r>
              <a:rPr sz="2450" b="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is</a:t>
            </a:r>
            <a:endParaRPr sz="2450">
              <a:latin typeface="Bookman Old Style"/>
              <a:cs typeface="Bookman Old Style"/>
            </a:endParaRPr>
          </a:p>
          <a:p>
            <a:pPr marL="328930">
              <a:lnSpc>
                <a:spcPct val="100000"/>
              </a:lnSpc>
              <a:spcBef>
                <a:spcPts val="2295"/>
              </a:spcBef>
              <a:tabLst>
                <a:tab pos="657860" algn="l"/>
              </a:tabLst>
            </a:pPr>
            <a:r>
              <a:rPr sz="2450" i="1" spc="65" dirty="0">
                <a:latin typeface="Georgia"/>
                <a:cs typeface="Georgia"/>
              </a:rPr>
              <a:t>P	</a:t>
            </a:r>
            <a:r>
              <a:rPr sz="2450" i="1" spc="25" dirty="0">
                <a:latin typeface="Meiryo"/>
                <a:cs typeface="Meiryo"/>
              </a:rPr>
              <a:t>→</a:t>
            </a:r>
            <a:r>
              <a:rPr sz="2450" i="1" spc="-150" dirty="0">
                <a:latin typeface="Meiryo"/>
                <a:cs typeface="Meiryo"/>
              </a:rPr>
              <a:t> </a:t>
            </a:r>
            <a:r>
              <a:rPr sz="2450" spc="40" dirty="0">
                <a:solidFill>
                  <a:srgbClr val="0072BC"/>
                </a:solidFill>
                <a:latin typeface="Courier New"/>
                <a:cs typeface="Courier New"/>
              </a:rPr>
              <a:t>a</a:t>
            </a:r>
            <a:r>
              <a:rPr sz="2450" i="1" spc="40" dirty="0">
                <a:latin typeface="Georgia"/>
                <a:cs typeface="Georgia"/>
              </a:rPr>
              <a:t>P</a:t>
            </a:r>
            <a:r>
              <a:rPr sz="2450" i="1" spc="-254" dirty="0">
                <a:latin typeface="Georgia"/>
                <a:cs typeface="Georgia"/>
              </a:rPr>
              <a:t>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a</a:t>
            </a:r>
            <a:r>
              <a:rPr sz="2450" spc="-785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sz="2450" i="1" spc="-395" dirty="0">
                <a:latin typeface="Meiryo"/>
                <a:cs typeface="Meiryo"/>
              </a:rPr>
              <a:t>|</a:t>
            </a:r>
            <a:r>
              <a:rPr sz="2450" i="1" spc="-145" dirty="0">
                <a:latin typeface="Meiryo"/>
                <a:cs typeface="Meiryo"/>
              </a:rPr>
              <a:t> </a:t>
            </a:r>
            <a:r>
              <a:rPr sz="2450" spc="40" dirty="0">
                <a:solidFill>
                  <a:srgbClr val="0072BC"/>
                </a:solidFill>
                <a:latin typeface="Courier New"/>
                <a:cs typeface="Courier New"/>
              </a:rPr>
              <a:t>b</a:t>
            </a:r>
            <a:r>
              <a:rPr sz="2450" i="1" spc="40" dirty="0">
                <a:latin typeface="Georgia"/>
                <a:cs typeface="Georgia"/>
              </a:rPr>
              <a:t>P</a:t>
            </a:r>
            <a:r>
              <a:rPr sz="2450" i="1" spc="-254" dirty="0">
                <a:latin typeface="Georgia"/>
                <a:cs typeface="Georgia"/>
              </a:rPr>
              <a:t> </a:t>
            </a:r>
            <a:r>
              <a:rPr sz="2450" spc="15" dirty="0">
                <a:solidFill>
                  <a:srgbClr val="0072BC"/>
                </a:solidFill>
                <a:latin typeface="Courier New"/>
                <a:cs typeface="Courier New"/>
              </a:rPr>
              <a:t>b</a:t>
            </a:r>
            <a:r>
              <a:rPr sz="2450" spc="-790" dirty="0">
                <a:solidFill>
                  <a:srgbClr val="0072BC"/>
                </a:solidFill>
                <a:latin typeface="Courier New"/>
                <a:cs typeface="Courier New"/>
              </a:rPr>
              <a:t> </a:t>
            </a:r>
            <a:r>
              <a:rPr sz="2450" i="1" spc="-395" dirty="0">
                <a:latin typeface="Meiryo"/>
                <a:cs typeface="Meiryo"/>
              </a:rPr>
              <a:t>|</a:t>
            </a:r>
            <a:r>
              <a:rPr sz="2450" i="1" spc="-145" dirty="0">
                <a:latin typeface="Meiryo"/>
                <a:cs typeface="Meiryo"/>
              </a:rPr>
              <a:t> </a:t>
            </a:r>
            <a:r>
              <a:rPr sz="2450" i="1" dirty="0">
                <a:solidFill>
                  <a:srgbClr val="B6321C"/>
                </a:solidFill>
                <a:latin typeface="Georgia"/>
                <a:cs typeface="Georgia"/>
              </a:rPr>
              <a:t>ε</a:t>
            </a:r>
            <a:endParaRPr sz="245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2300"/>
              </a:spcBef>
            </a:pPr>
            <a:r>
              <a:rPr sz="2450" b="0" spc="10" dirty="0">
                <a:latin typeface="Bookman Old Style"/>
                <a:cs typeface="Bookman Old Style"/>
              </a:rPr>
              <a:t>Actually,</a:t>
            </a:r>
            <a:r>
              <a:rPr sz="2450" b="0" spc="-14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this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generates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only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those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of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even</a:t>
            </a:r>
            <a:r>
              <a:rPr sz="2450" b="0" spc="-17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length.</a:t>
            </a:r>
            <a:r>
              <a:rPr sz="2450" b="0" spc="-305" dirty="0">
                <a:latin typeface="Bookman Old Style"/>
                <a:cs typeface="Bookman Old Style"/>
              </a:rPr>
              <a:t> </a:t>
            </a:r>
            <a:r>
              <a:rPr sz="2450" b="0" spc="5" dirty="0">
                <a:latin typeface="Bookman Old Style"/>
                <a:cs typeface="Bookman Old Style"/>
              </a:rPr>
              <a:t>.</a:t>
            </a:r>
            <a:r>
              <a:rPr sz="2450" b="0" spc="-305" dirty="0">
                <a:latin typeface="Bookman Old Style"/>
                <a:cs typeface="Bookman Old Style"/>
              </a:rPr>
              <a:t> </a:t>
            </a:r>
            <a:r>
              <a:rPr sz="2450" b="0" spc="5" dirty="0">
                <a:latin typeface="Bookman Old Style"/>
                <a:cs typeface="Bookman Old Style"/>
              </a:rPr>
              <a:t>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D6C2C-05B5-4A4D-BBF2-49779C251E8A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8A74F2A1-31A4-429E-B350-B9F744DD48F1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9FBF0-DF47-4627-B8E3-13AC0778F74B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27145" y="920724"/>
            <a:ext cx="320421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35" dirty="0"/>
              <a:t>Formal</a:t>
            </a:r>
            <a:r>
              <a:rPr spc="-5" dirty="0"/>
              <a:t> </a:t>
            </a:r>
            <a:r>
              <a:rPr spc="20" dirty="0"/>
              <a:t>Definition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8900" y="2013882"/>
            <a:ext cx="7627620" cy="8394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90"/>
              </a:spcBef>
            </a:pPr>
            <a:r>
              <a:rPr sz="2450" b="0" spc="15" dirty="0">
                <a:latin typeface="Bookman Old Style"/>
                <a:cs typeface="Bookman Old Style"/>
              </a:rPr>
              <a:t>One</a:t>
            </a:r>
            <a:r>
              <a:rPr sz="2450" b="0" spc="-180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can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provide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1" i="1" spc="30" dirty="0">
                <a:solidFill>
                  <a:srgbClr val="B6321C"/>
                </a:solidFill>
                <a:latin typeface="Bookman Old Style"/>
                <a:cs typeface="Bookman Old Style"/>
              </a:rPr>
              <a:t>formal</a:t>
            </a:r>
            <a:r>
              <a:rPr sz="2450" b="1" i="1" spc="-190" dirty="0">
                <a:solidFill>
                  <a:srgbClr val="B6321C"/>
                </a:solidFill>
                <a:latin typeface="Bookman Old Style"/>
                <a:cs typeface="Bookman Old Style"/>
              </a:rPr>
              <a:t> </a:t>
            </a:r>
            <a:r>
              <a:rPr sz="2450" b="1" i="1" spc="15" dirty="0">
                <a:solidFill>
                  <a:srgbClr val="B6321C"/>
                </a:solidFill>
                <a:latin typeface="Bookman Old Style"/>
                <a:cs typeface="Bookman Old Style"/>
              </a:rPr>
              <a:t>definition</a:t>
            </a:r>
            <a:r>
              <a:rPr sz="2450" b="1" i="1" spc="-140" dirty="0">
                <a:solidFill>
                  <a:srgbClr val="B6321C"/>
                </a:solidFill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of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</a:t>
            </a:r>
            <a:r>
              <a:rPr sz="2450" b="0" spc="-17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context-  </a:t>
            </a:r>
            <a:r>
              <a:rPr sz="2450" b="0" spc="15" dirty="0">
                <a:latin typeface="Bookman Old Style"/>
                <a:cs typeface="Bookman Old Style"/>
              </a:rPr>
              <a:t>free</a:t>
            </a:r>
            <a:r>
              <a:rPr sz="2450" b="0" dirty="0">
                <a:latin typeface="Bookman Old Style"/>
                <a:cs typeface="Bookman Old Style"/>
              </a:rPr>
              <a:t> </a:t>
            </a:r>
            <a:r>
              <a:rPr sz="2450" b="0" spc="-5" dirty="0">
                <a:latin typeface="Bookman Old Style"/>
                <a:cs typeface="Bookman Old Style"/>
              </a:rPr>
              <a:t>grammar.</a:t>
            </a:r>
            <a:r>
              <a:rPr sz="2450" b="0" spc="19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It</a:t>
            </a:r>
            <a:r>
              <a:rPr sz="2450" b="0" spc="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is</a:t>
            </a:r>
            <a:r>
              <a:rPr sz="2450" b="0" spc="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</a:t>
            </a:r>
            <a:r>
              <a:rPr sz="2450" b="0" spc="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4-tuple</a:t>
            </a:r>
            <a:r>
              <a:rPr sz="2450" b="0" spc="5" dirty="0">
                <a:latin typeface="Bookman Old Style"/>
                <a:cs typeface="Bookman Old Style"/>
              </a:rPr>
              <a:t> </a:t>
            </a:r>
            <a:r>
              <a:rPr sz="2450" spc="-45" dirty="0">
                <a:latin typeface="Tahoma"/>
                <a:cs typeface="Tahoma"/>
              </a:rPr>
              <a:t>(</a:t>
            </a:r>
            <a:r>
              <a:rPr sz="2450" i="1" spc="-45" dirty="0">
                <a:latin typeface="Georgia"/>
                <a:cs typeface="Georgia"/>
              </a:rPr>
              <a:t>V,</a:t>
            </a:r>
            <a:r>
              <a:rPr sz="2450" i="1" spc="-175" dirty="0">
                <a:latin typeface="Georgia"/>
                <a:cs typeface="Georgia"/>
              </a:rPr>
              <a:t> </a:t>
            </a:r>
            <a:r>
              <a:rPr sz="2450" spc="150" dirty="0">
                <a:latin typeface="Tahoma"/>
                <a:cs typeface="Tahoma"/>
              </a:rPr>
              <a:t>Σ</a:t>
            </a:r>
            <a:r>
              <a:rPr sz="2450" i="1" spc="150" dirty="0">
                <a:latin typeface="Georgia"/>
                <a:cs typeface="Georgia"/>
              </a:rPr>
              <a:t>,</a:t>
            </a:r>
            <a:r>
              <a:rPr sz="2450" i="1" spc="-175" dirty="0">
                <a:latin typeface="Georgia"/>
                <a:cs typeface="Georgia"/>
              </a:rPr>
              <a:t> </a:t>
            </a:r>
            <a:r>
              <a:rPr sz="2450" i="1" spc="65" dirty="0">
                <a:latin typeface="Georgia"/>
                <a:cs typeface="Georgia"/>
              </a:rPr>
              <a:t>S,</a:t>
            </a:r>
            <a:r>
              <a:rPr sz="2450" i="1" spc="-175" dirty="0">
                <a:latin typeface="Georgia"/>
                <a:cs typeface="Georgia"/>
              </a:rPr>
              <a:t> </a:t>
            </a:r>
            <a:r>
              <a:rPr sz="2450" i="1" spc="65" dirty="0">
                <a:latin typeface="Georgia"/>
                <a:cs typeface="Georgia"/>
              </a:rPr>
              <a:t>P</a:t>
            </a:r>
            <a:r>
              <a:rPr sz="2450" i="1" spc="-254" dirty="0">
                <a:latin typeface="Georgia"/>
                <a:cs typeface="Georgia"/>
              </a:rPr>
              <a:t> </a:t>
            </a:r>
            <a:r>
              <a:rPr sz="2450" spc="-65" dirty="0">
                <a:latin typeface="Tahoma"/>
                <a:cs typeface="Tahoma"/>
              </a:rPr>
              <a:t>)</a:t>
            </a:r>
            <a:r>
              <a:rPr sz="2450" spc="25" dirty="0">
                <a:latin typeface="Tahoma"/>
                <a:cs typeface="Tahoma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where: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77155" y="4423904"/>
            <a:ext cx="806450" cy="4032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50" b="0" spc="15" dirty="0">
                <a:latin typeface="Bookman Old Style"/>
                <a:cs typeface="Bookman Old Style"/>
              </a:rPr>
              <a:t>Each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37118" y="3174039"/>
            <a:ext cx="5979160" cy="2059939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295910" indent="-245745">
              <a:lnSpc>
                <a:spcPct val="100000"/>
              </a:lnSpc>
              <a:spcBef>
                <a:spcPts val="355"/>
              </a:spcBef>
              <a:buFont typeface="Bookman Old Style"/>
              <a:buChar char="•"/>
              <a:tabLst>
                <a:tab pos="296545" algn="l"/>
                <a:tab pos="645160" algn="l"/>
              </a:tabLst>
            </a:pPr>
            <a:r>
              <a:rPr sz="2450" i="1" spc="-225" dirty="0">
                <a:latin typeface="Georgia"/>
                <a:cs typeface="Georgia"/>
              </a:rPr>
              <a:t>V	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10" dirty="0">
                <a:latin typeface="Bookman Old Style"/>
                <a:cs typeface="Bookman Old Style"/>
              </a:rPr>
              <a:t>finite set of</a:t>
            </a:r>
            <a:r>
              <a:rPr sz="2450" b="0" spc="-30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variables;</a:t>
            </a:r>
            <a:endParaRPr sz="2450">
              <a:latin typeface="Bookman Old Style"/>
              <a:cs typeface="Bookman Old Style"/>
            </a:endParaRPr>
          </a:p>
          <a:p>
            <a:pPr marL="295910" indent="-245745">
              <a:lnSpc>
                <a:spcPct val="100000"/>
              </a:lnSpc>
              <a:spcBef>
                <a:spcPts val="265"/>
              </a:spcBef>
              <a:buFont typeface="Bookman Old Style"/>
              <a:buChar char="•"/>
              <a:tabLst>
                <a:tab pos="296545" algn="l"/>
              </a:tabLst>
            </a:pPr>
            <a:r>
              <a:rPr sz="2450" spc="290" dirty="0">
                <a:latin typeface="Tahoma"/>
                <a:cs typeface="Tahoma"/>
              </a:rPr>
              <a:t>Σ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10" dirty="0">
                <a:latin typeface="Bookman Old Style"/>
                <a:cs typeface="Bookman Old Style"/>
              </a:rPr>
              <a:t>finite </a:t>
            </a:r>
            <a:r>
              <a:rPr sz="2450" b="0" spc="15" dirty="0">
                <a:latin typeface="Bookman Old Style"/>
                <a:cs typeface="Bookman Old Style"/>
              </a:rPr>
              <a:t>alphabet </a:t>
            </a:r>
            <a:r>
              <a:rPr sz="2450" b="0" spc="10" dirty="0">
                <a:latin typeface="Bookman Old Style"/>
                <a:cs typeface="Bookman Old Style"/>
              </a:rPr>
              <a:t>of</a:t>
            </a:r>
            <a:r>
              <a:rPr sz="2450" b="0" spc="-325" dirty="0">
                <a:latin typeface="Bookman Old Style"/>
                <a:cs typeface="Bookman Old Style"/>
              </a:rPr>
              <a:t> </a:t>
            </a:r>
            <a:r>
              <a:rPr sz="2450" b="0" spc="20" dirty="0">
                <a:latin typeface="Bookman Old Style"/>
                <a:cs typeface="Bookman Old Style"/>
              </a:rPr>
              <a:t>terminals;</a:t>
            </a:r>
            <a:endParaRPr sz="2450">
              <a:latin typeface="Bookman Old Style"/>
              <a:cs typeface="Bookman Old Style"/>
            </a:endParaRPr>
          </a:p>
          <a:p>
            <a:pPr marL="295910" indent="-245745">
              <a:lnSpc>
                <a:spcPct val="100000"/>
              </a:lnSpc>
              <a:spcBef>
                <a:spcPts val="265"/>
              </a:spcBef>
              <a:buFont typeface="Bookman Old Style"/>
              <a:buChar char="•"/>
              <a:tabLst>
                <a:tab pos="296545" algn="l"/>
              </a:tabLst>
            </a:pPr>
            <a:r>
              <a:rPr sz="2450" i="1" spc="114" dirty="0">
                <a:latin typeface="Georgia"/>
                <a:cs typeface="Georgia"/>
              </a:rPr>
              <a:t>S </a:t>
            </a:r>
            <a:r>
              <a:rPr sz="2450" b="0" spc="10" dirty="0">
                <a:latin typeface="Bookman Old Style"/>
                <a:cs typeface="Bookman Old Style"/>
              </a:rPr>
              <a:t>is the start variable;</a:t>
            </a:r>
            <a:r>
              <a:rPr sz="2450" b="0" spc="215" dirty="0">
                <a:latin typeface="Bookman Old Style"/>
                <a:cs typeface="Bookman Old Style"/>
              </a:rPr>
              <a:t> </a:t>
            </a:r>
            <a:r>
              <a:rPr sz="2450" b="0" spc="15" dirty="0">
                <a:latin typeface="Bookman Old Style"/>
                <a:cs typeface="Bookman Old Style"/>
              </a:rPr>
              <a:t>and</a:t>
            </a:r>
            <a:endParaRPr sz="2450">
              <a:latin typeface="Bookman Old Style"/>
              <a:cs typeface="Bookman Old Style"/>
            </a:endParaRPr>
          </a:p>
          <a:p>
            <a:pPr marL="50800" marR="43180">
              <a:lnSpc>
                <a:spcPct val="109000"/>
              </a:lnSpc>
              <a:buFont typeface="Bookman Old Style"/>
              <a:buChar char="•"/>
              <a:tabLst>
                <a:tab pos="344805" algn="l"/>
                <a:tab pos="734695" algn="l"/>
                <a:tab pos="4238625" algn="l"/>
                <a:tab pos="5070475" algn="l"/>
              </a:tabLst>
            </a:pPr>
            <a:r>
              <a:rPr sz="2450" i="1" spc="65" dirty="0">
                <a:latin typeface="Georgia"/>
                <a:cs typeface="Georgia"/>
              </a:rPr>
              <a:t>P	</a:t>
            </a:r>
            <a:r>
              <a:rPr sz="2450" b="0" spc="10" dirty="0">
                <a:latin typeface="Bookman Old Style"/>
                <a:cs typeface="Bookman Old Style"/>
              </a:rPr>
              <a:t>is the finite set of </a:t>
            </a:r>
            <a:r>
              <a:rPr sz="2450" b="0" spc="15" dirty="0">
                <a:latin typeface="Bookman Old Style"/>
                <a:cs typeface="Bookman Old Style"/>
              </a:rPr>
              <a:t>productions.  production has </a:t>
            </a:r>
            <a:r>
              <a:rPr sz="2450" b="0" spc="10" dirty="0">
                <a:latin typeface="Bookman Old Style"/>
                <a:cs typeface="Bookman Old Style"/>
              </a:rPr>
              <a:t>the </a:t>
            </a:r>
            <a:r>
              <a:rPr sz="2450" b="0" spc="35" dirty="0">
                <a:latin typeface="Bookman Old Style"/>
                <a:cs typeface="Bookman Old Style"/>
              </a:rPr>
              <a:t>form</a:t>
            </a:r>
            <a:r>
              <a:rPr sz="2450" b="0" spc="10" dirty="0">
                <a:latin typeface="Bookman Old Style"/>
                <a:cs typeface="Bookman Old Style"/>
              </a:rPr>
              <a:t> </a:t>
            </a:r>
            <a:r>
              <a:rPr sz="2450" i="1" spc="-225" dirty="0">
                <a:latin typeface="Georgia"/>
                <a:cs typeface="Georgia"/>
              </a:rPr>
              <a:t>V	</a:t>
            </a:r>
            <a:r>
              <a:rPr sz="2450" i="1" spc="25" dirty="0">
                <a:latin typeface="Meiryo"/>
                <a:cs typeface="Meiryo"/>
              </a:rPr>
              <a:t>→</a:t>
            </a:r>
            <a:r>
              <a:rPr sz="2450" i="1" spc="-140" dirty="0">
                <a:latin typeface="Meiryo"/>
                <a:cs typeface="Meiryo"/>
              </a:rPr>
              <a:t> </a:t>
            </a:r>
            <a:r>
              <a:rPr sz="2450" spc="-145" dirty="0">
                <a:latin typeface="Tahoma"/>
                <a:cs typeface="Tahoma"/>
              </a:rPr>
              <a:t>(</a:t>
            </a:r>
            <a:r>
              <a:rPr sz="2450" i="1" spc="-145" dirty="0">
                <a:latin typeface="Georgia"/>
                <a:cs typeface="Georgia"/>
              </a:rPr>
              <a:t>V	</a:t>
            </a:r>
            <a:r>
              <a:rPr sz="2450" i="1" spc="-320" dirty="0">
                <a:latin typeface="Meiryo"/>
                <a:cs typeface="Meiryo"/>
              </a:rPr>
              <a:t>∪</a:t>
            </a:r>
            <a:r>
              <a:rPr sz="2450" i="1" spc="-360" dirty="0">
                <a:latin typeface="Meiryo"/>
                <a:cs typeface="Meiryo"/>
              </a:rPr>
              <a:t> </a:t>
            </a:r>
            <a:r>
              <a:rPr sz="2450" spc="40" dirty="0">
                <a:latin typeface="Tahoma"/>
                <a:cs typeface="Tahoma"/>
              </a:rPr>
              <a:t>Σ)</a:t>
            </a:r>
            <a:r>
              <a:rPr sz="3075" i="1" spc="60" baseline="24390" dirty="0">
                <a:latin typeface="Meiryo"/>
                <a:cs typeface="Meiryo"/>
              </a:rPr>
              <a:t>∗</a:t>
            </a:r>
            <a:r>
              <a:rPr sz="2450" b="0" spc="40" dirty="0">
                <a:latin typeface="Bookman Old Style"/>
                <a:cs typeface="Bookman Old Style"/>
              </a:rPr>
              <a:t>.</a:t>
            </a:r>
            <a:endParaRPr sz="2450">
              <a:latin typeface="Bookman Old Style"/>
              <a:cs typeface="Bookman Old Style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B622F2-2218-4672-AE88-EFE4D6EDE5B8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2917BC43-ED97-486D-8B89-5DEDAD5DC44A}" type="datetime1">
              <a:rPr lang="en-US" smtClean="0"/>
              <a:t>9/15/2020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05E312-B1E8-490B-B1DB-12C738C3F0D7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70543" y="920724"/>
            <a:ext cx="4917440" cy="594995"/>
          </a:xfrm>
          <a:prstGeom prst="rect">
            <a:avLst/>
          </a:prstGeom>
          <a:solidFill>
            <a:srgbClr val="E3F3F1"/>
          </a:solidFill>
          <a:ln w="12649">
            <a:solidFill>
              <a:srgbClr val="231F20"/>
            </a:solidFill>
          </a:ln>
        </p:spPr>
        <p:txBody>
          <a:bodyPr vert="horz" wrap="square" lIns="0" tIns="61594" rIns="0" bIns="0" rtlCol="0">
            <a:spAutoFit/>
          </a:bodyPr>
          <a:lstStyle/>
          <a:p>
            <a:pPr marL="187960">
              <a:lnSpc>
                <a:spcPct val="100000"/>
              </a:lnSpc>
              <a:spcBef>
                <a:spcPts val="484"/>
              </a:spcBef>
            </a:pPr>
            <a:r>
              <a:rPr spc="20" dirty="0"/>
              <a:t>Further Examples: Even</a:t>
            </a:r>
            <a:r>
              <a:rPr spc="150" dirty="0"/>
              <a:t> </a:t>
            </a:r>
            <a:r>
              <a:rPr b="0" i="0" spc="15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pc="15" dirty="0"/>
              <a:t>’s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8900" y="2007722"/>
            <a:ext cx="7341234" cy="38976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09000"/>
              </a:lnSpc>
              <a:spcBef>
                <a:spcPts val="90"/>
              </a:spcBef>
            </a:pPr>
            <a:r>
              <a:rPr sz="2450" b="0" spc="15" dirty="0">
                <a:latin typeface="Bookman Old Style"/>
                <a:cs typeface="Bookman Old Style"/>
              </a:rPr>
              <a:t>A </a:t>
            </a:r>
            <a:r>
              <a:rPr sz="2450" b="0" spc="20" dirty="0">
                <a:latin typeface="Bookman Old Style"/>
                <a:cs typeface="Bookman Old Style"/>
              </a:rPr>
              <a:t>CFG </a:t>
            </a:r>
            <a:r>
              <a:rPr sz="2450" b="0" spc="10" dirty="0">
                <a:latin typeface="Bookman Old Style"/>
                <a:cs typeface="Bookman Old Style"/>
              </a:rPr>
              <a:t>for all </a:t>
            </a:r>
            <a:r>
              <a:rPr sz="2450" b="0" spc="15" dirty="0">
                <a:latin typeface="Bookman Old Style"/>
                <a:cs typeface="Bookman Old Style"/>
              </a:rPr>
              <a:t>binary </a:t>
            </a:r>
            <a:r>
              <a:rPr sz="2450" b="0" spc="10" dirty="0">
                <a:latin typeface="Bookman Old Style"/>
                <a:cs typeface="Bookman Old Style"/>
              </a:rPr>
              <a:t>strings </a:t>
            </a:r>
            <a:r>
              <a:rPr sz="2450" b="0" spc="15" dirty="0">
                <a:latin typeface="Bookman Old Style"/>
                <a:cs typeface="Bookman Old Style"/>
              </a:rPr>
              <a:t>with an even num-  ber </a:t>
            </a:r>
            <a:r>
              <a:rPr sz="2450" b="0" spc="10" dirty="0">
                <a:latin typeface="Bookman Old Style"/>
                <a:cs typeface="Bookman Old Style"/>
              </a:rPr>
              <a:t>of</a:t>
            </a:r>
            <a:r>
              <a:rPr sz="2450" b="0" spc="-10" dirty="0">
                <a:latin typeface="Bookman Old Style"/>
                <a:cs typeface="Bookman Old Style"/>
              </a:rPr>
              <a:t>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’s.</a:t>
            </a:r>
            <a:endParaRPr sz="2450">
              <a:latin typeface="Bookman Old Style"/>
              <a:cs typeface="Bookman Old Style"/>
            </a:endParaRPr>
          </a:p>
          <a:p>
            <a:pPr marL="12700" marR="5080" algn="just">
              <a:lnSpc>
                <a:spcPct val="109000"/>
              </a:lnSpc>
              <a:spcBef>
                <a:spcPts val="1930"/>
              </a:spcBef>
            </a:pPr>
            <a:r>
              <a:rPr sz="2450" b="0" spc="15" dirty="0">
                <a:latin typeface="Bookman Old Style"/>
                <a:cs typeface="Bookman Old Style"/>
              </a:rPr>
              <a:t>Find </a:t>
            </a:r>
            <a:r>
              <a:rPr sz="2450" b="0" spc="10" dirty="0">
                <a:latin typeface="Bookman Old Style"/>
                <a:cs typeface="Bookman Old Style"/>
              </a:rPr>
              <a:t>the </a:t>
            </a:r>
            <a:r>
              <a:rPr sz="2450" b="0" spc="15" dirty="0">
                <a:latin typeface="Bookman Old Style"/>
                <a:cs typeface="Bookman Old Style"/>
              </a:rPr>
              <a:t>decomposition. </a:t>
            </a:r>
            <a:r>
              <a:rPr sz="2450" b="0" spc="5" dirty="0">
                <a:latin typeface="Bookman Old Style"/>
                <a:cs typeface="Bookman Old Style"/>
              </a:rPr>
              <a:t>If </a:t>
            </a:r>
            <a:r>
              <a:rPr sz="2450" b="0" spc="10" dirty="0">
                <a:latin typeface="Bookman Old Style"/>
                <a:cs typeface="Bookman Old Style"/>
              </a:rPr>
              <a:t>first </a:t>
            </a:r>
            <a:r>
              <a:rPr sz="2450" b="0" spc="15" dirty="0">
                <a:latin typeface="Bookman Old Style"/>
                <a:cs typeface="Bookman Old Style"/>
              </a:rPr>
              <a:t>symbol </a:t>
            </a:r>
            <a:r>
              <a:rPr sz="2450" b="0" spc="10" dirty="0">
                <a:latin typeface="Bookman Old Style"/>
                <a:cs typeface="Bookman Old Style"/>
              </a:rPr>
              <a:t>is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b="0" spc="10" dirty="0">
                <a:latin typeface="Bookman Old Style"/>
                <a:cs typeface="Bookman Old Style"/>
              </a:rPr>
              <a:t>,  </a:t>
            </a:r>
            <a:r>
              <a:rPr sz="2450" b="0" spc="15" dirty="0">
                <a:latin typeface="Bookman Old Style"/>
                <a:cs typeface="Bookman Old Style"/>
              </a:rPr>
              <a:t>then even number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’s </a:t>
            </a:r>
            <a:r>
              <a:rPr sz="2450" b="0" spc="15" dirty="0">
                <a:latin typeface="Bookman Old Style"/>
                <a:cs typeface="Bookman Old Style"/>
              </a:rPr>
              <a:t>remain. </a:t>
            </a:r>
            <a:r>
              <a:rPr sz="2450" b="0" spc="5" dirty="0">
                <a:latin typeface="Bookman Old Style"/>
                <a:cs typeface="Bookman Old Style"/>
              </a:rPr>
              <a:t>If </a:t>
            </a:r>
            <a:r>
              <a:rPr sz="2450" b="0" spc="10" dirty="0">
                <a:latin typeface="Bookman Old Style"/>
                <a:cs typeface="Bookman Old Style"/>
              </a:rPr>
              <a:t>first </a:t>
            </a:r>
            <a:r>
              <a:rPr sz="2450" b="0" spc="15" dirty="0">
                <a:latin typeface="Bookman Old Style"/>
                <a:cs typeface="Bookman Old Style"/>
              </a:rPr>
              <a:t>sym-  </a:t>
            </a:r>
            <a:r>
              <a:rPr sz="2450" b="0" spc="10" dirty="0">
                <a:latin typeface="Bookman Old Style"/>
                <a:cs typeface="Bookman Old Style"/>
              </a:rPr>
              <a:t>bol is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, </a:t>
            </a:r>
            <a:r>
              <a:rPr sz="2450" b="0" spc="15" dirty="0">
                <a:latin typeface="Bookman Old Style"/>
                <a:cs typeface="Bookman Old Style"/>
              </a:rPr>
              <a:t>then go </a:t>
            </a:r>
            <a:r>
              <a:rPr sz="2450" b="0" spc="10" dirty="0">
                <a:latin typeface="Bookman Old Style"/>
                <a:cs typeface="Bookman Old Style"/>
              </a:rPr>
              <a:t>to </a:t>
            </a:r>
            <a:r>
              <a:rPr sz="2450" b="0" spc="15" dirty="0">
                <a:latin typeface="Bookman Old Style"/>
                <a:cs typeface="Bookman Old Style"/>
              </a:rPr>
              <a:t>next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; after that </a:t>
            </a:r>
            <a:r>
              <a:rPr sz="2450" b="0" spc="15" dirty="0">
                <a:latin typeface="Bookman Old Style"/>
                <a:cs typeface="Bookman Old Style"/>
              </a:rPr>
              <a:t>again an  even number </a:t>
            </a:r>
            <a:r>
              <a:rPr sz="2450" b="0" spc="10" dirty="0">
                <a:latin typeface="Bookman Old Style"/>
                <a:cs typeface="Bookman Old Style"/>
              </a:rPr>
              <a:t>of </a:t>
            </a:r>
            <a:r>
              <a:rPr sz="2450" spc="1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b="0" spc="10" dirty="0">
                <a:latin typeface="Bookman Old Style"/>
                <a:cs typeface="Bookman Old Style"/>
              </a:rPr>
              <a:t>’s </a:t>
            </a:r>
            <a:r>
              <a:rPr sz="2450" b="0" spc="15" dirty="0">
                <a:latin typeface="Bookman Old Style"/>
                <a:cs typeface="Bookman Old Style"/>
              </a:rPr>
              <a:t>remain. This</a:t>
            </a:r>
            <a:r>
              <a:rPr sz="2450" b="0" spc="145" dirty="0">
                <a:latin typeface="Bookman Old Style"/>
                <a:cs typeface="Bookman Old Style"/>
              </a:rPr>
              <a:t> </a:t>
            </a:r>
            <a:r>
              <a:rPr sz="2450" b="0" spc="10" dirty="0">
                <a:latin typeface="Bookman Old Style"/>
                <a:cs typeface="Bookman Old Style"/>
              </a:rPr>
              <a:t>yields:</a:t>
            </a:r>
            <a:endParaRPr sz="245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450">
              <a:latin typeface="Bookman Old Style"/>
              <a:cs typeface="Bookman Old Style"/>
            </a:endParaRPr>
          </a:p>
          <a:p>
            <a:pPr marL="328930" marR="4424045">
              <a:lnSpc>
                <a:spcPct val="109000"/>
              </a:lnSpc>
            </a:pPr>
            <a:r>
              <a:rPr sz="2450" i="1" spc="114" dirty="0">
                <a:latin typeface="Georgia"/>
                <a:cs typeface="Georgia"/>
              </a:rPr>
              <a:t>S </a:t>
            </a:r>
            <a:r>
              <a:rPr sz="2450" i="1" spc="25" dirty="0">
                <a:latin typeface="Meiryo"/>
                <a:cs typeface="Meiryo"/>
              </a:rPr>
              <a:t>→ </a:t>
            </a:r>
            <a:r>
              <a:rPr sz="2450" spc="6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i="1" spc="65" dirty="0">
                <a:latin typeface="Georgia"/>
                <a:cs typeface="Georgia"/>
              </a:rPr>
              <a:t>S </a:t>
            </a:r>
            <a:r>
              <a:rPr sz="2450" i="1" spc="-395" dirty="0">
                <a:latin typeface="Meiryo"/>
                <a:cs typeface="Meiryo"/>
              </a:rPr>
              <a:t>| </a:t>
            </a:r>
            <a:r>
              <a:rPr sz="2450" spc="8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80" dirty="0">
                <a:latin typeface="Georgia"/>
                <a:cs typeface="Georgia"/>
              </a:rPr>
              <a:t>A</a:t>
            </a:r>
            <a:r>
              <a:rPr sz="2450" spc="80" dirty="0">
                <a:solidFill>
                  <a:srgbClr val="0072BC"/>
                </a:solidFill>
                <a:latin typeface="Courier New"/>
                <a:cs typeface="Courier New"/>
              </a:rPr>
              <a:t>0</a:t>
            </a:r>
            <a:r>
              <a:rPr sz="2450" i="1" spc="80" dirty="0">
                <a:latin typeface="Georgia"/>
                <a:cs typeface="Georgia"/>
              </a:rPr>
              <a:t>S </a:t>
            </a:r>
            <a:r>
              <a:rPr sz="2450" i="1" spc="-395" dirty="0">
                <a:latin typeface="Meiryo"/>
                <a:cs typeface="Meiryo"/>
              </a:rPr>
              <a:t>| </a:t>
            </a:r>
            <a:r>
              <a:rPr sz="2450" i="1" dirty="0">
                <a:solidFill>
                  <a:srgbClr val="B6321C"/>
                </a:solidFill>
                <a:latin typeface="Georgia"/>
                <a:cs typeface="Georgia"/>
              </a:rPr>
              <a:t>ε  </a:t>
            </a:r>
            <a:r>
              <a:rPr sz="2450" i="1" spc="175" dirty="0">
                <a:latin typeface="Georgia"/>
                <a:cs typeface="Georgia"/>
              </a:rPr>
              <a:t>A </a:t>
            </a:r>
            <a:r>
              <a:rPr sz="2450" i="1" spc="25" dirty="0">
                <a:latin typeface="Meiryo"/>
                <a:cs typeface="Meiryo"/>
              </a:rPr>
              <a:t>→ </a:t>
            </a:r>
            <a:r>
              <a:rPr sz="2450" spc="95" dirty="0">
                <a:solidFill>
                  <a:srgbClr val="0072BC"/>
                </a:solidFill>
                <a:latin typeface="Courier New"/>
                <a:cs typeface="Courier New"/>
              </a:rPr>
              <a:t>1</a:t>
            </a:r>
            <a:r>
              <a:rPr sz="2450" i="1" spc="95" dirty="0">
                <a:latin typeface="Georgia"/>
                <a:cs typeface="Georgia"/>
              </a:rPr>
              <a:t>A </a:t>
            </a:r>
            <a:r>
              <a:rPr sz="2450" i="1" spc="-395" dirty="0">
                <a:latin typeface="Meiryo"/>
                <a:cs typeface="Meiryo"/>
              </a:rPr>
              <a:t>|</a:t>
            </a:r>
            <a:r>
              <a:rPr sz="2450" i="1" spc="-420" dirty="0">
                <a:latin typeface="Meiryo"/>
                <a:cs typeface="Meiryo"/>
              </a:rPr>
              <a:t> </a:t>
            </a:r>
            <a:r>
              <a:rPr sz="2450" i="1" dirty="0">
                <a:solidFill>
                  <a:srgbClr val="B6321C"/>
                </a:solidFill>
                <a:latin typeface="Georgia"/>
                <a:cs typeface="Georgia"/>
              </a:rPr>
              <a:t>ε</a:t>
            </a:r>
            <a:endParaRPr sz="2450">
              <a:latin typeface="Georgia"/>
              <a:cs typeface="Georgia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0D7AC7-ADB6-45F1-8D12-16BC4545D636}"/>
              </a:ext>
            </a:extLst>
          </p:cNvPr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fld id="{C8E9C12A-C6DA-446E-B823-5D2699D04280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9841B3-B87D-4102-B7A8-215810521D1D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04CA32C7540B479C7824F0F7B9E5DC" ma:contentTypeVersion="2" ma:contentTypeDescription="Create a new document." ma:contentTypeScope="" ma:versionID="4b9c62e935c4c524baacdf6c378d3de2">
  <xsd:schema xmlns:xsd="http://www.w3.org/2001/XMLSchema" xmlns:xs="http://www.w3.org/2001/XMLSchema" xmlns:p="http://schemas.microsoft.com/office/2006/metadata/properties" xmlns:ns2="02b446da-5126-4012-b412-a3877f300c23" targetNamespace="http://schemas.microsoft.com/office/2006/metadata/properties" ma:root="true" ma:fieldsID="1da4b9cff59993f7b6414ab4cfb3fe03" ns2:_="">
    <xsd:import namespace="02b446da-5126-4012-b412-a3877f300c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b446da-5126-4012-b412-a3877f300c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9863FAC-D90C-484C-995B-EA681F1B5737}"/>
</file>

<file path=customXml/itemProps2.xml><?xml version="1.0" encoding="utf-8"?>
<ds:datastoreItem xmlns:ds="http://schemas.openxmlformats.org/officeDocument/2006/customXml" ds:itemID="{ECEA8A34-3B62-4080-AAE0-13F5F6C7A8F9}"/>
</file>

<file path=customXml/itemProps3.xml><?xml version="1.0" encoding="utf-8"?>
<ds:datastoreItem xmlns:ds="http://schemas.openxmlformats.org/officeDocument/2006/customXml" ds:itemID="{C47B003A-0662-4ACA-8E53-D20FBBAC09A0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</TotalTime>
  <Words>1287</Words>
  <Application>Microsoft Office PowerPoint</Application>
  <PresentationFormat>Custom</PresentationFormat>
  <Paragraphs>142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Gill Sans MT</vt:lpstr>
      <vt:lpstr>Monotype Corsiva</vt:lpstr>
      <vt:lpstr>Bookman Old Style</vt:lpstr>
      <vt:lpstr>Meiryo</vt:lpstr>
      <vt:lpstr>Courier New</vt:lpstr>
      <vt:lpstr>Calibri</vt:lpstr>
      <vt:lpstr>Palatino Linotype</vt:lpstr>
      <vt:lpstr>Georgia</vt:lpstr>
      <vt:lpstr>Tahoma</vt:lpstr>
      <vt:lpstr>Office Theme</vt:lpstr>
      <vt:lpstr>Lecture 19: Context Free Grammar</vt:lpstr>
      <vt:lpstr>Context-Free Grammars</vt:lpstr>
      <vt:lpstr>Grammars</vt:lpstr>
      <vt:lpstr>Example: 0n1n</vt:lpstr>
      <vt:lpstr>Using a Grammar</vt:lpstr>
      <vt:lpstr>Example Continued</vt:lpstr>
      <vt:lpstr>Example: Palindromes</vt:lpstr>
      <vt:lpstr>Formal Definition</vt:lpstr>
      <vt:lpstr>Further Examples: Even 0’s</vt:lpstr>
      <vt:lpstr>Alternate CFG for Even 0’s</vt:lpstr>
      <vt:lpstr>Alternate CFG for Even 0’s</vt:lpstr>
      <vt:lpstr>Example</vt:lpstr>
      <vt:lpstr>Example</vt:lpstr>
      <vt:lpstr>Example Complement</vt:lpstr>
      <vt:lpstr>Consistency and Completeness</vt:lpstr>
      <vt:lpstr>Example</vt:lpstr>
      <vt:lpstr>Example Argument for Completeness</vt:lpstr>
      <vt:lpstr>A Silly Language CFG</vt:lpstr>
      <vt:lpstr>Summary</vt:lpstr>
      <vt:lpstr>Practice</vt:lpstr>
      <vt:lpstr>Practice Solutions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Context-Free Grammars</dc:title>
  <dc:creator>CC102TX</dc:creator>
  <cp:lastModifiedBy>Vaibhav Chunekar</cp:lastModifiedBy>
  <cp:revision>3</cp:revision>
  <dcterms:created xsi:type="dcterms:W3CDTF">2020-08-26T19:22:54Z</dcterms:created>
  <dcterms:modified xsi:type="dcterms:W3CDTF">2020-09-15T06:03:25Z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0x010100D604CA32C7540B479C7824F0F7B9E5DC</vt:lpwstr>
  </property>
</Properties>
</file>